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drawings/drawing1.xml" ContentType="application/vnd.openxmlformats-officedocument.drawingml.chartshapes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0" r:id="rId2"/>
    <p:sldId id="262" r:id="rId3"/>
    <p:sldId id="263" r:id="rId4"/>
    <p:sldId id="264" r:id="rId5"/>
    <p:sldId id="274" r:id="rId6"/>
    <p:sldId id="275" r:id="rId7"/>
    <p:sldId id="273" r:id="rId8"/>
    <p:sldId id="276" r:id="rId9"/>
    <p:sldId id="277" r:id="rId10"/>
    <p:sldId id="278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82" autoAdjust="0"/>
    <p:restoredTop sz="94660"/>
  </p:normalViewPr>
  <p:slideViewPr>
    <p:cSldViewPr snapToGrid="0">
      <p:cViewPr varScale="1">
        <p:scale>
          <a:sx n="94" d="100"/>
          <a:sy n="94" d="100"/>
        </p:scale>
        <p:origin x="39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F:\sweden\master_thesis\3_thesis\figure+table\table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F:\sweden\master_thesis\3_thesis\figure+table\table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file:///F:\sweden\master_thesis\3_thesis\figure+table\table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oleObject" Target="file:///F:\sweden\master_thesis\wet%20lab%20confirmation\tag%20assay\200918%20st%20wt%20hepg2%20tag%2070ul%2010,000%20cells%20mengnan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5" Type="http://schemas.openxmlformats.org/officeDocument/2006/relationships/chartUserShapes" Target="../drawings/drawing1.xml"/><Relationship Id="rId4" Type="http://schemas.openxmlformats.org/officeDocument/2006/relationships/oleObject" Target="file:///F:\sweden\master_thesis\wet%20lab%20confirmation\tag%20assay\200918%20st%20wt%20hepg2%20tag%2070ul%2010,000%20cells%20mengnan.xlsx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oleObject" Target="file:///F:\sweden\master_thesis\wet%20lab%20confirmation\tag%20assay\200918%20st%20wt%20hepg2%20tag%2070ul%2010,000%20cells%20mengnan.xlsx" TargetMode="Externa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oleObject" Target="file:///F:\sweden\master_thesis\wet%20lab%20confirmation\WH.Kim\201007%20TAG%20Huh7%2020000%2060000%20bx%205%20and%202.5&#181;M%20for%201week%20with%20DMEm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One-week</a:t>
            </a:r>
            <a:r>
              <a:rPr lang="en-US" baseline="0" dirty="0"/>
              <a:t> drug treatment steatosis WT HepG2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'protein content'!$K$3</c:f>
              <c:strCache>
                <c:ptCount val="1"/>
                <c:pt idx="0">
                  <c:v>PKL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01A-443C-BEB0-2ACB5A13F54B}"/>
              </c:ext>
            </c:extLst>
          </c:dPt>
          <c:errBars>
            <c:errBarType val="both"/>
            <c:errValType val="cust"/>
            <c:noEndCap val="0"/>
            <c:plus>
              <c:numRef>
                <c:f>'protein content'!$L$4:$L$14</c:f>
                <c:numCache>
                  <c:formatCode>General</c:formatCode>
                  <c:ptCount val="11"/>
                  <c:pt idx="0">
                    <c:v>0</c:v>
                  </c:pt>
                  <c:pt idx="1">
                    <c:v>0.76568206923477788</c:v>
                  </c:pt>
                  <c:pt idx="2">
                    <c:v>7.2218484301193042</c:v>
                  </c:pt>
                  <c:pt idx="3">
                    <c:v>24.848077783600353</c:v>
                  </c:pt>
                  <c:pt idx="4">
                    <c:v>4.7778372818605677</c:v>
                  </c:pt>
                  <c:pt idx="5">
                    <c:v>16.089438406127083</c:v>
                  </c:pt>
                  <c:pt idx="6">
                    <c:v>1.6504739582138905</c:v>
                  </c:pt>
                  <c:pt idx="7">
                    <c:v>7.5124136145197165</c:v>
                  </c:pt>
                  <c:pt idx="8">
                    <c:v>5.270368593611269</c:v>
                  </c:pt>
                  <c:pt idx="9">
                    <c:v>12.629078371064015</c:v>
                  </c:pt>
                  <c:pt idx="10">
                    <c:v>22.064248788352288</c:v>
                  </c:pt>
                </c:numCache>
              </c:numRef>
            </c:plus>
            <c:minus>
              <c:numRef>
                <c:f>'protein content'!$L$4:$L$14</c:f>
                <c:numCache>
                  <c:formatCode>General</c:formatCode>
                  <c:ptCount val="11"/>
                  <c:pt idx="0">
                    <c:v>0</c:v>
                  </c:pt>
                  <c:pt idx="1">
                    <c:v>0.76568206923477788</c:v>
                  </c:pt>
                  <c:pt idx="2">
                    <c:v>7.2218484301193042</c:v>
                  </c:pt>
                  <c:pt idx="3">
                    <c:v>24.848077783600353</c:v>
                  </c:pt>
                  <c:pt idx="4">
                    <c:v>4.7778372818605677</c:v>
                  </c:pt>
                  <c:pt idx="5">
                    <c:v>16.089438406127083</c:v>
                  </c:pt>
                  <c:pt idx="6">
                    <c:v>1.6504739582138905</c:v>
                  </c:pt>
                  <c:pt idx="7">
                    <c:v>7.5124136145197165</c:v>
                  </c:pt>
                  <c:pt idx="8">
                    <c:v>5.270368593611269</c:v>
                  </c:pt>
                  <c:pt idx="9">
                    <c:v>12.629078371064015</c:v>
                  </c:pt>
                  <c:pt idx="10">
                    <c:v>22.064248788352288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'protein content'!$J$4:$J$14</c:f>
              <c:strCache>
                <c:ptCount val="11"/>
                <c:pt idx="0">
                  <c:v>Control</c:v>
                </c:pt>
                <c:pt idx="1">
                  <c:v>BX-912</c:v>
                </c:pt>
                <c:pt idx="2">
                  <c:v>PLX-4720</c:v>
                </c:pt>
                <c:pt idx="3">
                  <c:v>QL-XII-47</c:v>
                </c:pt>
                <c:pt idx="4">
                  <c:v>Azacitidine</c:v>
                </c:pt>
                <c:pt idx="5">
                  <c:v>CGK-733</c:v>
                </c:pt>
                <c:pt idx="6">
                  <c:v>AS-601245</c:v>
                </c:pt>
                <c:pt idx="7">
                  <c:v>PF-477736</c:v>
                </c:pt>
                <c:pt idx="8">
                  <c:v>JNK-IN-5A</c:v>
                </c:pt>
                <c:pt idx="9">
                  <c:v>Dabrafenib</c:v>
                </c:pt>
                <c:pt idx="10">
                  <c:v>Withaferin-a</c:v>
                </c:pt>
              </c:strCache>
            </c:strRef>
          </c:cat>
          <c:val>
            <c:numRef>
              <c:f>'protein content'!$K$4:$K$14</c:f>
              <c:numCache>
                <c:formatCode>General</c:formatCode>
                <c:ptCount val="11"/>
                <c:pt idx="0">
                  <c:v>100</c:v>
                </c:pt>
                <c:pt idx="1">
                  <c:v>5.0578302080450186</c:v>
                </c:pt>
                <c:pt idx="2">
                  <c:v>44.915411324695221</c:v>
                </c:pt>
                <c:pt idx="3">
                  <c:v>58.711938674805218</c:v>
                </c:pt>
                <c:pt idx="4">
                  <c:v>46.072161932886921</c:v>
                </c:pt>
                <c:pt idx="5">
                  <c:v>74.64733986668449</c:v>
                </c:pt>
                <c:pt idx="6">
                  <c:v>60.738573812387727</c:v>
                </c:pt>
                <c:pt idx="7">
                  <c:v>35.896020824347687</c:v>
                </c:pt>
                <c:pt idx="8">
                  <c:v>3.5873688276219222</c:v>
                </c:pt>
                <c:pt idx="9">
                  <c:v>75.761121835968865</c:v>
                </c:pt>
                <c:pt idx="10">
                  <c:v>48.64173435795135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01A-443C-BEB0-2ACB5A13F5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-27"/>
        <c:axId val="784898488"/>
        <c:axId val="784898808"/>
      </c:barChart>
      <c:catAx>
        <c:axId val="78489848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dirty="0"/>
                  <a:t>PKL</a:t>
                </a:r>
                <a:endParaRPr lang="zh-CN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84898808"/>
        <c:crosses val="autoZero"/>
        <c:auto val="1"/>
        <c:lblAlgn val="ctr"/>
        <c:lblOffset val="100"/>
        <c:noMultiLvlLbl val="0"/>
      </c:catAx>
      <c:valAx>
        <c:axId val="7848988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dirty="0"/>
                  <a:t>Protein content (%)</a:t>
                </a:r>
                <a:endParaRPr lang="zh-CN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84898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/>
  </c:chart>
  <c:spPr>
    <a:noFill/>
    <a:ln>
      <a:noFill/>
    </a:ln>
    <a:effectLst/>
  </c:spPr>
  <c:txPr>
    <a:bodyPr/>
    <a:lstStyle/>
    <a:p>
      <a:pPr>
        <a:defRPr b="1"/>
      </a:pPr>
      <a:endParaRPr lang="zh-CN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One-week drug treatment steatosis WT HepG2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'protein content'!$K$19</c:f>
              <c:strCache>
                <c:ptCount val="1"/>
                <c:pt idx="0">
                  <c:v>FASN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4F1-4611-9701-EA7F64016B99}"/>
              </c:ext>
            </c:extLst>
          </c:dPt>
          <c:errBars>
            <c:errBarType val="both"/>
            <c:errValType val="cust"/>
            <c:noEndCap val="0"/>
            <c:plus>
              <c:numRef>
                <c:f>'protein content'!$L$20:$L$30</c:f>
                <c:numCache>
                  <c:formatCode>General</c:formatCode>
                  <c:ptCount val="11"/>
                  <c:pt idx="0">
                    <c:v>0</c:v>
                  </c:pt>
                  <c:pt idx="1">
                    <c:v>3.0239476416195239</c:v>
                  </c:pt>
                  <c:pt idx="2">
                    <c:v>10.517734116558408</c:v>
                  </c:pt>
                  <c:pt idx="3">
                    <c:v>43.905679829010523</c:v>
                  </c:pt>
                  <c:pt idx="4">
                    <c:v>4.671385419241977</c:v>
                  </c:pt>
                  <c:pt idx="5">
                    <c:v>9.4728777625148854</c:v>
                  </c:pt>
                  <c:pt idx="6">
                    <c:v>10.284422144011984</c:v>
                  </c:pt>
                  <c:pt idx="7">
                    <c:v>11.442923782221047</c:v>
                  </c:pt>
                  <c:pt idx="8">
                    <c:v>10.674074163476968</c:v>
                  </c:pt>
                  <c:pt idx="9">
                    <c:v>18.483238621882659</c:v>
                  </c:pt>
                  <c:pt idx="10">
                    <c:v>11.368275743734538</c:v>
                  </c:pt>
                </c:numCache>
              </c:numRef>
            </c:plus>
            <c:minus>
              <c:numRef>
                <c:f>'protein content'!$L$20:$L$30</c:f>
                <c:numCache>
                  <c:formatCode>General</c:formatCode>
                  <c:ptCount val="11"/>
                  <c:pt idx="0">
                    <c:v>0</c:v>
                  </c:pt>
                  <c:pt idx="1">
                    <c:v>3.0239476416195239</c:v>
                  </c:pt>
                  <c:pt idx="2">
                    <c:v>10.517734116558408</c:v>
                  </c:pt>
                  <c:pt idx="3">
                    <c:v>43.905679829010523</c:v>
                  </c:pt>
                  <c:pt idx="4">
                    <c:v>4.671385419241977</c:v>
                  </c:pt>
                  <c:pt idx="5">
                    <c:v>9.4728777625148854</c:v>
                  </c:pt>
                  <c:pt idx="6">
                    <c:v>10.284422144011984</c:v>
                  </c:pt>
                  <c:pt idx="7">
                    <c:v>11.442923782221047</c:v>
                  </c:pt>
                  <c:pt idx="8">
                    <c:v>10.674074163476968</c:v>
                  </c:pt>
                  <c:pt idx="9">
                    <c:v>18.483238621882659</c:v>
                  </c:pt>
                  <c:pt idx="10">
                    <c:v>11.368275743734538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'protein content'!$J$20:$J$30</c:f>
              <c:strCache>
                <c:ptCount val="11"/>
                <c:pt idx="0">
                  <c:v>Control</c:v>
                </c:pt>
                <c:pt idx="1">
                  <c:v>BX-912</c:v>
                </c:pt>
                <c:pt idx="2">
                  <c:v>PLX-4720</c:v>
                </c:pt>
                <c:pt idx="3">
                  <c:v>QL-XII-47</c:v>
                </c:pt>
                <c:pt idx="4">
                  <c:v>Azacitidine</c:v>
                </c:pt>
                <c:pt idx="5">
                  <c:v>CGK-733</c:v>
                </c:pt>
                <c:pt idx="6">
                  <c:v>AS-601245</c:v>
                </c:pt>
                <c:pt idx="7">
                  <c:v>PF-477736</c:v>
                </c:pt>
                <c:pt idx="8">
                  <c:v>JNK-IN-5A</c:v>
                </c:pt>
                <c:pt idx="9">
                  <c:v>Dabrafenib</c:v>
                </c:pt>
                <c:pt idx="10">
                  <c:v>Withaferin-a</c:v>
                </c:pt>
              </c:strCache>
            </c:strRef>
          </c:cat>
          <c:val>
            <c:numRef>
              <c:f>'protein content'!$K$20:$K$30</c:f>
              <c:numCache>
                <c:formatCode>General</c:formatCode>
                <c:ptCount val="11"/>
                <c:pt idx="0">
                  <c:v>100</c:v>
                </c:pt>
                <c:pt idx="1">
                  <c:v>15.312870317311072</c:v>
                </c:pt>
                <c:pt idx="2">
                  <c:v>63.98334902390846</c:v>
                </c:pt>
                <c:pt idx="3">
                  <c:v>123.6290731040316</c:v>
                </c:pt>
                <c:pt idx="4">
                  <c:v>34.812042643695527</c:v>
                </c:pt>
                <c:pt idx="5">
                  <c:v>62.59741028634361</c:v>
                </c:pt>
                <c:pt idx="6">
                  <c:v>82.711996448152391</c:v>
                </c:pt>
                <c:pt idx="7">
                  <c:v>57.786892053004543</c:v>
                </c:pt>
                <c:pt idx="8">
                  <c:v>6.1626795916334567</c:v>
                </c:pt>
                <c:pt idx="9">
                  <c:v>62.862176227464964</c:v>
                </c:pt>
                <c:pt idx="10">
                  <c:v>92.222570231929225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4F1-4611-9701-EA7F64016B9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-27"/>
        <c:axId val="784898488"/>
        <c:axId val="784898808"/>
      </c:barChart>
      <c:catAx>
        <c:axId val="78489848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dirty="0"/>
                  <a:t>FASN</a:t>
                </a:r>
                <a:endParaRPr lang="zh-CN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84898808"/>
        <c:crosses val="autoZero"/>
        <c:auto val="1"/>
        <c:lblAlgn val="ctr"/>
        <c:lblOffset val="100"/>
        <c:noMultiLvlLbl val="0"/>
      </c:catAx>
      <c:valAx>
        <c:axId val="7848988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dirty="0"/>
                  <a:t>Protein content (%)</a:t>
                </a:r>
                <a:endParaRPr lang="zh-CN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84898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/>
  </c:chart>
  <c:spPr>
    <a:noFill/>
    <a:ln>
      <a:noFill/>
    </a:ln>
    <a:effectLst/>
  </c:spPr>
  <c:txPr>
    <a:bodyPr/>
    <a:lstStyle/>
    <a:p>
      <a:pPr>
        <a:defRPr b="1"/>
      </a:pPr>
      <a:endParaRPr lang="zh-CN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Two-day drug treatment WT HepG2</a:t>
            </a:r>
          </a:p>
          <a:p>
            <a:pPr>
              <a:defRPr/>
            </a:pP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'protein content'!$K$36</c:f>
              <c:strCache>
                <c:ptCount val="1"/>
                <c:pt idx="0">
                  <c:v>PKL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562-4BBA-A7F7-86D4E0E59D3E}"/>
              </c:ext>
            </c:extLst>
          </c:dPt>
          <c:errBars>
            <c:errBarType val="both"/>
            <c:errValType val="cust"/>
            <c:noEndCap val="0"/>
            <c:plus>
              <c:numRef>
                <c:f>'protein content'!$L$37:$L$47</c:f>
                <c:numCache>
                  <c:formatCode>General</c:formatCode>
                  <c:ptCount val="11"/>
                  <c:pt idx="0">
                    <c:v>0</c:v>
                  </c:pt>
                  <c:pt idx="1">
                    <c:v>11.159003130927868</c:v>
                  </c:pt>
                  <c:pt idx="2">
                    <c:v>13.475513181384303</c:v>
                  </c:pt>
                  <c:pt idx="3">
                    <c:v>30.015455321082712</c:v>
                  </c:pt>
                  <c:pt idx="4">
                    <c:v>2.6864706725697634</c:v>
                  </c:pt>
                  <c:pt idx="5">
                    <c:v>15.485263007537458</c:v>
                  </c:pt>
                  <c:pt idx="6">
                    <c:v>13.597501152541239</c:v>
                  </c:pt>
                  <c:pt idx="7">
                    <c:v>20.172218746091467</c:v>
                  </c:pt>
                  <c:pt idx="8">
                    <c:v>15.406862651253313</c:v>
                  </c:pt>
                  <c:pt idx="9">
                    <c:v>38.808291334097817</c:v>
                  </c:pt>
                  <c:pt idx="10">
                    <c:v>43.510039788260485</c:v>
                  </c:pt>
                </c:numCache>
              </c:numRef>
            </c:plus>
            <c:minus>
              <c:numRef>
                <c:f>'protein content'!$L$37:$L$47</c:f>
                <c:numCache>
                  <c:formatCode>General</c:formatCode>
                  <c:ptCount val="11"/>
                  <c:pt idx="0">
                    <c:v>0</c:v>
                  </c:pt>
                  <c:pt idx="1">
                    <c:v>11.159003130927868</c:v>
                  </c:pt>
                  <c:pt idx="2">
                    <c:v>13.475513181384303</c:v>
                  </c:pt>
                  <c:pt idx="3">
                    <c:v>30.015455321082712</c:v>
                  </c:pt>
                  <c:pt idx="4">
                    <c:v>2.6864706725697634</c:v>
                  </c:pt>
                  <c:pt idx="5">
                    <c:v>15.485263007537458</c:v>
                  </c:pt>
                  <c:pt idx="6">
                    <c:v>13.597501152541239</c:v>
                  </c:pt>
                  <c:pt idx="7">
                    <c:v>20.172218746091467</c:v>
                  </c:pt>
                  <c:pt idx="8">
                    <c:v>15.406862651253313</c:v>
                  </c:pt>
                  <c:pt idx="9">
                    <c:v>38.808291334097817</c:v>
                  </c:pt>
                  <c:pt idx="10">
                    <c:v>43.510039788260485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'protein content'!$J$37:$J$47</c:f>
              <c:strCache>
                <c:ptCount val="11"/>
                <c:pt idx="0">
                  <c:v>Control</c:v>
                </c:pt>
                <c:pt idx="1">
                  <c:v>BX-912</c:v>
                </c:pt>
                <c:pt idx="2">
                  <c:v>PLX-4720</c:v>
                </c:pt>
                <c:pt idx="3">
                  <c:v>QL-XII-47</c:v>
                </c:pt>
                <c:pt idx="4">
                  <c:v>Azacitidine</c:v>
                </c:pt>
                <c:pt idx="5">
                  <c:v>CGK-733</c:v>
                </c:pt>
                <c:pt idx="6">
                  <c:v>AS-601245</c:v>
                </c:pt>
                <c:pt idx="7">
                  <c:v>PF-477736</c:v>
                </c:pt>
                <c:pt idx="8">
                  <c:v>JNK-IN-5A</c:v>
                </c:pt>
                <c:pt idx="9">
                  <c:v>Dabrafenib</c:v>
                </c:pt>
                <c:pt idx="10">
                  <c:v>Withaferin-a</c:v>
                </c:pt>
              </c:strCache>
            </c:strRef>
          </c:cat>
          <c:val>
            <c:numRef>
              <c:f>'protein content'!$K$37:$K$47</c:f>
              <c:numCache>
                <c:formatCode>General</c:formatCode>
                <c:ptCount val="11"/>
                <c:pt idx="0">
                  <c:v>100</c:v>
                </c:pt>
                <c:pt idx="1">
                  <c:v>46.785101434625425</c:v>
                </c:pt>
                <c:pt idx="2">
                  <c:v>46.055940762281047</c:v>
                </c:pt>
                <c:pt idx="3">
                  <c:v>94.853297014260988</c:v>
                </c:pt>
                <c:pt idx="4">
                  <c:v>43.471708506322329</c:v>
                </c:pt>
                <c:pt idx="5">
                  <c:v>51.850774424890659</c:v>
                </c:pt>
                <c:pt idx="6">
                  <c:v>67.929942973666584</c:v>
                </c:pt>
                <c:pt idx="7">
                  <c:v>84.209161020332957</c:v>
                </c:pt>
                <c:pt idx="8">
                  <c:v>29.848971238220628</c:v>
                </c:pt>
                <c:pt idx="9">
                  <c:v>96.071938763877469</c:v>
                </c:pt>
                <c:pt idx="10">
                  <c:v>72.882634277593169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562-4BBA-A7F7-86D4E0E59D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-27"/>
        <c:axId val="784898488"/>
        <c:axId val="784898808"/>
      </c:barChart>
      <c:catAx>
        <c:axId val="78489848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dirty="0"/>
                  <a:t>PKL</a:t>
                </a:r>
                <a:endParaRPr lang="zh-CN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84898808"/>
        <c:crosses val="autoZero"/>
        <c:auto val="1"/>
        <c:lblAlgn val="ctr"/>
        <c:lblOffset val="100"/>
        <c:noMultiLvlLbl val="0"/>
      </c:catAx>
      <c:valAx>
        <c:axId val="7848988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dirty="0"/>
                  <a:t>Protein content</a:t>
                </a:r>
                <a:r>
                  <a:rPr lang="en-US" altLang="zh-CN" baseline="0" dirty="0"/>
                  <a:t> (%)</a:t>
                </a:r>
                <a:endParaRPr lang="zh-CN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84898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/>
  </c:chart>
  <c:spPr>
    <a:noFill/>
    <a:ln>
      <a:noFill/>
    </a:ln>
    <a:effectLst/>
  </c:spPr>
  <c:txPr>
    <a:bodyPr/>
    <a:lstStyle/>
    <a:p>
      <a:pPr>
        <a:defRPr b="1"/>
      </a:pPr>
      <a:endParaRPr lang="zh-CN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b="1"/>
              <a:t>lipids content per cell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Sheet2!$A$2</c:f>
              <c:strCache>
                <c:ptCount val="1"/>
                <c:pt idx="0">
                  <c:v>mean (%)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1"/>
              </a:solidFill>
              <a:ln>
                <a:solidFill>
                  <a:sysClr val="windowText" lastClr="00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E35-440C-BC34-5DFE1327864A}"/>
              </c:ext>
            </c:extLst>
          </c:dPt>
          <c:errBars>
            <c:errBarType val="both"/>
            <c:errValType val="cust"/>
            <c:noEndCap val="0"/>
            <c:plus>
              <c:numRef>
                <c:f>Sheet2!$B$3:$S$3</c:f>
                <c:numCache>
                  <c:formatCode>General</c:formatCode>
                  <c:ptCount val="18"/>
                  <c:pt idx="0">
                    <c:v>6.0382128927919654</c:v>
                  </c:pt>
                  <c:pt idx="1">
                    <c:v>13.484560795181256</c:v>
                  </c:pt>
                  <c:pt idx="2">
                    <c:v>10.648891672253749</c:v>
                  </c:pt>
                  <c:pt idx="3">
                    <c:v>4.9549251216167924</c:v>
                  </c:pt>
                  <c:pt idx="4">
                    <c:v>1.7987233409604473</c:v>
                  </c:pt>
                  <c:pt idx="5">
                    <c:v>7.0968309520901389</c:v>
                  </c:pt>
                  <c:pt idx="6">
                    <c:v>11.940321939027781</c:v>
                  </c:pt>
                  <c:pt idx="7">
                    <c:v>7.7513102278987143</c:v>
                  </c:pt>
                  <c:pt idx="8">
                    <c:v>7.224498973306039</c:v>
                  </c:pt>
                  <c:pt idx="9">
                    <c:v>4.2093635905922477</c:v>
                  </c:pt>
                  <c:pt idx="10">
                    <c:v>1.5834982683880992</c:v>
                  </c:pt>
                  <c:pt idx="11">
                    <c:v>8.8474111159232063</c:v>
                  </c:pt>
                  <c:pt idx="12">
                    <c:v>2.8012191889742963</c:v>
                  </c:pt>
                  <c:pt idx="13">
                    <c:v>6.7567660288562852</c:v>
                  </c:pt>
                  <c:pt idx="14">
                    <c:v>13.392735945036444</c:v>
                  </c:pt>
                  <c:pt idx="15">
                    <c:v>8.3068179153806785</c:v>
                  </c:pt>
                  <c:pt idx="16">
                    <c:v>6.5163967002791576</c:v>
                  </c:pt>
                  <c:pt idx="17">
                    <c:v>7.7118349959989727</c:v>
                  </c:pt>
                </c:numCache>
              </c:numRef>
            </c:plus>
            <c:minus>
              <c:numRef>
                <c:f>Sheet2!$B$3:$S$3</c:f>
                <c:numCache>
                  <c:formatCode>General</c:formatCode>
                  <c:ptCount val="18"/>
                  <c:pt idx="0">
                    <c:v>6.0382128927919654</c:v>
                  </c:pt>
                  <c:pt idx="1">
                    <c:v>13.484560795181256</c:v>
                  </c:pt>
                  <c:pt idx="2">
                    <c:v>10.648891672253749</c:v>
                  </c:pt>
                  <c:pt idx="3">
                    <c:v>4.9549251216167924</c:v>
                  </c:pt>
                  <c:pt idx="4">
                    <c:v>1.7987233409604473</c:v>
                  </c:pt>
                  <c:pt idx="5">
                    <c:v>7.0968309520901389</c:v>
                  </c:pt>
                  <c:pt idx="6">
                    <c:v>11.940321939027781</c:v>
                  </c:pt>
                  <c:pt idx="7">
                    <c:v>7.7513102278987143</c:v>
                  </c:pt>
                  <c:pt idx="8">
                    <c:v>7.224498973306039</c:v>
                  </c:pt>
                  <c:pt idx="9">
                    <c:v>4.2093635905922477</c:v>
                  </c:pt>
                  <c:pt idx="10">
                    <c:v>1.5834982683880992</c:v>
                  </c:pt>
                  <c:pt idx="11">
                    <c:v>8.8474111159232063</c:v>
                  </c:pt>
                  <c:pt idx="12">
                    <c:v>2.8012191889742963</c:v>
                  </c:pt>
                  <c:pt idx="13">
                    <c:v>6.7567660288562852</c:v>
                  </c:pt>
                  <c:pt idx="14">
                    <c:v>13.392735945036444</c:v>
                  </c:pt>
                  <c:pt idx="15">
                    <c:v>8.3068179153806785</c:v>
                  </c:pt>
                  <c:pt idx="16">
                    <c:v>6.5163967002791576</c:v>
                  </c:pt>
                  <c:pt idx="17">
                    <c:v>7.7118349959989727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Sheet2!$B$1:$S$1</c:f>
              <c:strCache>
                <c:ptCount val="18"/>
                <c:pt idx="0">
                  <c:v>control</c:v>
                </c:pt>
                <c:pt idx="1">
                  <c:v>bx5</c:v>
                </c:pt>
                <c:pt idx="2">
                  <c:v>bx2.5</c:v>
                </c:pt>
                <c:pt idx="3">
                  <c:v>aza5</c:v>
                </c:pt>
                <c:pt idx="4">
                  <c:v>aza2.5</c:v>
                </c:pt>
                <c:pt idx="5">
                  <c:v>plx5</c:v>
                </c:pt>
                <c:pt idx="6">
                  <c:v>plx2.5</c:v>
                </c:pt>
                <c:pt idx="7">
                  <c:v>pf5</c:v>
                </c:pt>
                <c:pt idx="8">
                  <c:v>pf2.5</c:v>
                </c:pt>
                <c:pt idx="9">
                  <c:v>ql5</c:v>
                </c:pt>
                <c:pt idx="10">
                  <c:v>ql2.5</c:v>
                </c:pt>
                <c:pt idx="11">
                  <c:v>as6 2.5</c:v>
                </c:pt>
                <c:pt idx="12">
                  <c:v>dab5</c:v>
                </c:pt>
                <c:pt idx="13">
                  <c:v>dab2.5</c:v>
                </c:pt>
                <c:pt idx="14">
                  <c:v>jnk5</c:v>
                </c:pt>
                <c:pt idx="15">
                  <c:v>jnk0.5</c:v>
                </c:pt>
                <c:pt idx="16">
                  <c:v>wa0.5</c:v>
                </c:pt>
                <c:pt idx="17">
                  <c:v>cgk0.5</c:v>
                </c:pt>
              </c:strCache>
            </c:strRef>
          </c:cat>
          <c:val>
            <c:numRef>
              <c:f>Sheet2!$B$2:$S$2</c:f>
              <c:numCache>
                <c:formatCode>General</c:formatCode>
                <c:ptCount val="18"/>
                <c:pt idx="0">
                  <c:v>100</c:v>
                </c:pt>
                <c:pt idx="1">
                  <c:v>135.53665354212379</c:v>
                </c:pt>
                <c:pt idx="2">
                  <c:v>165.6805199681115</c:v>
                </c:pt>
                <c:pt idx="3">
                  <c:v>70.005967830859092</c:v>
                </c:pt>
                <c:pt idx="4">
                  <c:v>81.67497713118297</c:v>
                </c:pt>
                <c:pt idx="5">
                  <c:v>73.155135303587386</c:v>
                </c:pt>
                <c:pt idx="6">
                  <c:v>56.472578849721714</c:v>
                </c:pt>
                <c:pt idx="7">
                  <c:v>188.19482190910767</c:v>
                </c:pt>
                <c:pt idx="8">
                  <c:v>164.93314162810285</c:v>
                </c:pt>
                <c:pt idx="9">
                  <c:v>104.28662799702168</c:v>
                </c:pt>
                <c:pt idx="10">
                  <c:v>105.37838221193398</c:v>
                </c:pt>
                <c:pt idx="11">
                  <c:v>103.74006657472587</c:v>
                </c:pt>
                <c:pt idx="12">
                  <c:v>74.699178372647779</c:v>
                </c:pt>
                <c:pt idx="13">
                  <c:v>70.177912313250673</c:v>
                </c:pt>
                <c:pt idx="14">
                  <c:v>124.0139165381366</c:v>
                </c:pt>
                <c:pt idx="15">
                  <c:v>108.90052098964095</c:v>
                </c:pt>
                <c:pt idx="16">
                  <c:v>79.432116064421521</c:v>
                </c:pt>
                <c:pt idx="17">
                  <c:v>87.359233538459009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E35-440C-BC34-5DFE132786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-27"/>
        <c:axId val="784898488"/>
        <c:axId val="784898808"/>
      </c:barChart>
      <c:catAx>
        <c:axId val="78489848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dirty="0"/>
                  <a:t>Drug</a:t>
                </a:r>
                <a:r>
                  <a:rPr lang="en-US" altLang="zh-CN" baseline="0" dirty="0"/>
                  <a:t> dosage (</a:t>
                </a:r>
                <a:r>
                  <a:rPr lang="en-US" altLang="zh-CN" baseline="0" dirty="0" err="1"/>
                  <a:t>μM</a:t>
                </a:r>
                <a:r>
                  <a:rPr lang="en-US" altLang="zh-CN" baseline="0" dirty="0"/>
                  <a:t>)</a:t>
                </a:r>
                <a:endParaRPr lang="zh-CN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84898808"/>
        <c:crosses val="autoZero"/>
        <c:auto val="1"/>
        <c:lblAlgn val="ctr"/>
        <c:lblOffset val="100"/>
        <c:noMultiLvlLbl val="0"/>
      </c:catAx>
      <c:valAx>
        <c:axId val="7848988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84898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cell viability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Sheet2!$A$10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1"/>
              </a:solidFill>
              <a:ln>
                <a:solidFill>
                  <a:sysClr val="windowText" lastClr="00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47F-404D-BEC0-5D6914A71E35}"/>
              </c:ext>
            </c:extLst>
          </c:dPt>
          <c:errBars>
            <c:errBarType val="both"/>
            <c:errValType val="cust"/>
            <c:noEndCap val="0"/>
            <c:plus>
              <c:numRef>
                <c:f>Sheet2!$B$11:$S$11</c:f>
                <c:numCache>
                  <c:formatCode>General</c:formatCode>
                  <c:ptCount val="18"/>
                  <c:pt idx="0">
                    <c:v>0.11918193375396001</c:v>
                  </c:pt>
                  <c:pt idx="1">
                    <c:v>7.2037027515946747E-2</c:v>
                  </c:pt>
                  <c:pt idx="2">
                    <c:v>7.664419960657988E-2</c:v>
                  </c:pt>
                  <c:pt idx="3">
                    <c:v>0.10584107583227476</c:v>
                  </c:pt>
                  <c:pt idx="4">
                    <c:v>6.9644334538663921E-2</c:v>
                  </c:pt>
                  <c:pt idx="5">
                    <c:v>3.7027017163147241E-2</c:v>
                  </c:pt>
                  <c:pt idx="6">
                    <c:v>6.5092242241299392E-2</c:v>
                  </c:pt>
                  <c:pt idx="7">
                    <c:v>1.1269427669584654E-2</c:v>
                  </c:pt>
                  <c:pt idx="8">
                    <c:v>1.5373136743466922E-2</c:v>
                  </c:pt>
                  <c:pt idx="9">
                    <c:v>4.5280606591932178E-2</c:v>
                  </c:pt>
                  <c:pt idx="10">
                    <c:v>3.5552777669262382E-2</c:v>
                  </c:pt>
                  <c:pt idx="11">
                    <c:v>0.14761549150862641</c:v>
                  </c:pt>
                  <c:pt idx="12">
                    <c:v>8.5440037453175383E-3</c:v>
                  </c:pt>
                  <c:pt idx="13">
                    <c:v>2.2338307903688667E-2</c:v>
                  </c:pt>
                  <c:pt idx="14">
                    <c:v>2.3713568549109901E-2</c:v>
                  </c:pt>
                  <c:pt idx="15">
                    <c:v>4.1932485418030484E-2</c:v>
                  </c:pt>
                  <c:pt idx="16">
                    <c:v>7.6846166679498881E-2</c:v>
                  </c:pt>
                  <c:pt idx="17">
                    <c:v>5.1159880114532506E-2</c:v>
                  </c:pt>
                </c:numCache>
              </c:numRef>
            </c:plus>
            <c:minus>
              <c:numRef>
                <c:f>Sheet2!$B$11:$S$11</c:f>
                <c:numCache>
                  <c:formatCode>General</c:formatCode>
                  <c:ptCount val="18"/>
                  <c:pt idx="0">
                    <c:v>0.11918193375396001</c:v>
                  </c:pt>
                  <c:pt idx="1">
                    <c:v>7.2037027515946747E-2</c:v>
                  </c:pt>
                  <c:pt idx="2">
                    <c:v>7.664419960657988E-2</c:v>
                  </c:pt>
                  <c:pt idx="3">
                    <c:v>0.10584107583227476</c:v>
                  </c:pt>
                  <c:pt idx="4">
                    <c:v>6.9644334538663921E-2</c:v>
                  </c:pt>
                  <c:pt idx="5">
                    <c:v>3.7027017163147241E-2</c:v>
                  </c:pt>
                  <c:pt idx="6">
                    <c:v>6.5092242241299392E-2</c:v>
                  </c:pt>
                  <c:pt idx="7">
                    <c:v>1.1269427669584654E-2</c:v>
                  </c:pt>
                  <c:pt idx="8">
                    <c:v>1.5373136743466922E-2</c:v>
                  </c:pt>
                  <c:pt idx="9">
                    <c:v>4.5280606591932178E-2</c:v>
                  </c:pt>
                  <c:pt idx="10">
                    <c:v>3.5552777669262382E-2</c:v>
                  </c:pt>
                  <c:pt idx="11">
                    <c:v>0.14761549150862641</c:v>
                  </c:pt>
                  <c:pt idx="12">
                    <c:v>8.5440037453175383E-3</c:v>
                  </c:pt>
                  <c:pt idx="13">
                    <c:v>2.2338307903688667E-2</c:v>
                  </c:pt>
                  <c:pt idx="14">
                    <c:v>2.3713568549109901E-2</c:v>
                  </c:pt>
                  <c:pt idx="15">
                    <c:v>4.1932485418030484E-2</c:v>
                  </c:pt>
                  <c:pt idx="16">
                    <c:v>7.6846166679498881E-2</c:v>
                  </c:pt>
                  <c:pt idx="17">
                    <c:v>5.1159880114532506E-2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Sheet2!$B$9:$S$9</c:f>
              <c:strCache>
                <c:ptCount val="18"/>
                <c:pt idx="0">
                  <c:v>control</c:v>
                </c:pt>
                <c:pt idx="1">
                  <c:v>bx5</c:v>
                </c:pt>
                <c:pt idx="2">
                  <c:v>bx2.5</c:v>
                </c:pt>
                <c:pt idx="3">
                  <c:v>aza5</c:v>
                </c:pt>
                <c:pt idx="4">
                  <c:v>aza2.5</c:v>
                </c:pt>
                <c:pt idx="5">
                  <c:v>plx5</c:v>
                </c:pt>
                <c:pt idx="6">
                  <c:v>plx2.5</c:v>
                </c:pt>
                <c:pt idx="7">
                  <c:v>pf5</c:v>
                </c:pt>
                <c:pt idx="8">
                  <c:v>pf2.5</c:v>
                </c:pt>
                <c:pt idx="9">
                  <c:v>ql5</c:v>
                </c:pt>
                <c:pt idx="10">
                  <c:v>ql2.5</c:v>
                </c:pt>
                <c:pt idx="11">
                  <c:v>as6 2.5</c:v>
                </c:pt>
                <c:pt idx="12">
                  <c:v>dab5</c:v>
                </c:pt>
                <c:pt idx="13">
                  <c:v>dab2.5</c:v>
                </c:pt>
                <c:pt idx="14">
                  <c:v>jnk5</c:v>
                </c:pt>
                <c:pt idx="15">
                  <c:v>jnk0.5</c:v>
                </c:pt>
                <c:pt idx="16">
                  <c:v>wa0.5</c:v>
                </c:pt>
                <c:pt idx="17">
                  <c:v>cgk0.5</c:v>
                </c:pt>
              </c:strCache>
            </c:strRef>
          </c:cat>
          <c:val>
            <c:numRef>
              <c:f>Sheet2!$B$10:$S$10</c:f>
              <c:numCache>
                <c:formatCode>General</c:formatCode>
                <c:ptCount val="18"/>
                <c:pt idx="0">
                  <c:v>1.1743333333333335</c:v>
                </c:pt>
                <c:pt idx="1">
                  <c:v>0.45266666666666672</c:v>
                </c:pt>
                <c:pt idx="2">
                  <c:v>0.50733333333333341</c:v>
                </c:pt>
                <c:pt idx="3">
                  <c:v>0.95233333333333337</c:v>
                </c:pt>
                <c:pt idx="4">
                  <c:v>1.1993333333333334</c:v>
                </c:pt>
                <c:pt idx="5">
                  <c:v>0.38300000000000001</c:v>
                </c:pt>
                <c:pt idx="6">
                  <c:v>0.62500000000000011</c:v>
                </c:pt>
                <c:pt idx="7">
                  <c:v>0.18499999999999997</c:v>
                </c:pt>
                <c:pt idx="8">
                  <c:v>0.26366666666666666</c:v>
                </c:pt>
                <c:pt idx="9">
                  <c:v>0.95433333333333337</c:v>
                </c:pt>
                <c:pt idx="10">
                  <c:v>1.0900000000000001</c:v>
                </c:pt>
                <c:pt idx="11">
                  <c:v>0.55066666666666675</c:v>
                </c:pt>
                <c:pt idx="12">
                  <c:v>0.14000000000000001</c:v>
                </c:pt>
                <c:pt idx="13">
                  <c:v>0.28499999999999998</c:v>
                </c:pt>
                <c:pt idx="14">
                  <c:v>0.43933333333333335</c:v>
                </c:pt>
                <c:pt idx="15">
                  <c:v>0.99066666666666681</c:v>
                </c:pt>
                <c:pt idx="16">
                  <c:v>1.3036666666666668</c:v>
                </c:pt>
                <c:pt idx="17">
                  <c:v>1.2546666666666666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47F-404D-BEC0-5D6914A71E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-27"/>
        <c:axId val="784898488"/>
        <c:axId val="784898808"/>
      </c:barChart>
      <c:catAx>
        <c:axId val="78489848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drug dosages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84898808"/>
        <c:crosses val="autoZero"/>
        <c:auto val="1"/>
        <c:lblAlgn val="ctr"/>
        <c:lblOffset val="100"/>
        <c:noMultiLvlLbl val="0"/>
      </c:catAx>
      <c:valAx>
        <c:axId val="7848988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84898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  <c:userShapes r:id="rId5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lipids content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Sheet2!$A$15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solidFill>
                <a:sysClr val="windowText" lastClr="000000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1"/>
              </a:solidFill>
              <a:ln>
                <a:solidFill>
                  <a:sysClr val="windowText" lastClr="00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C35-4C58-8220-E7B73224CABE}"/>
              </c:ext>
            </c:extLst>
          </c:dPt>
          <c:errBars>
            <c:errBarType val="both"/>
            <c:errValType val="cust"/>
            <c:noEndCap val="0"/>
            <c:plus>
              <c:numRef>
                <c:f>Sheet2!$B$16:$S$16</c:f>
                <c:numCache>
                  <c:formatCode>General</c:formatCode>
                  <c:ptCount val="18"/>
                  <c:pt idx="0">
                    <c:v>5.424327915358116E-2</c:v>
                  </c:pt>
                  <c:pt idx="1">
                    <c:v>4.6694039591079872E-2</c:v>
                  </c:pt>
                  <c:pt idx="2">
                    <c:v>4.1327956639543688E-2</c:v>
                  </c:pt>
                  <c:pt idx="3">
                    <c:v>3.6097091295560123E-2</c:v>
                  </c:pt>
                  <c:pt idx="4">
                    <c:v>1.6502525059315432E-2</c:v>
                  </c:pt>
                  <c:pt idx="5">
                    <c:v>2.0792626898334252E-2</c:v>
                  </c:pt>
                  <c:pt idx="6">
                    <c:v>5.7087651904768319E-2</c:v>
                  </c:pt>
                  <c:pt idx="7">
                    <c:v>1.09696551146029E-2</c:v>
                  </c:pt>
                  <c:pt idx="8">
                    <c:v>1.457166199626291E-2</c:v>
                  </c:pt>
                  <c:pt idx="9">
                    <c:v>3.0730007050655473E-2</c:v>
                  </c:pt>
                  <c:pt idx="10">
                    <c:v>1.3203534880225585E-2</c:v>
                  </c:pt>
                  <c:pt idx="11">
                    <c:v>3.7269290307168447E-2</c:v>
                  </c:pt>
                  <c:pt idx="12">
                    <c:v>3.0000000000000027E-3</c:v>
                  </c:pt>
                  <c:pt idx="13">
                    <c:v>1.4730919862656233E-2</c:v>
                  </c:pt>
                  <c:pt idx="14">
                    <c:v>3.9849717690342554E-2</c:v>
                  </c:pt>
                  <c:pt idx="15">
                    <c:v>5.5734489621179197E-2</c:v>
                  </c:pt>
                  <c:pt idx="16">
                    <c:v>5.7535496289971573E-2</c:v>
                  </c:pt>
                  <c:pt idx="17">
                    <c:v>6.5531163070201431E-2</c:v>
                  </c:pt>
                </c:numCache>
              </c:numRef>
            </c:plus>
            <c:minus>
              <c:numRef>
                <c:f>Sheet2!$B$16:$S$16</c:f>
                <c:numCache>
                  <c:formatCode>General</c:formatCode>
                  <c:ptCount val="18"/>
                  <c:pt idx="0">
                    <c:v>5.424327915358116E-2</c:v>
                  </c:pt>
                  <c:pt idx="1">
                    <c:v>4.6694039591079872E-2</c:v>
                  </c:pt>
                  <c:pt idx="2">
                    <c:v>4.1327956639543688E-2</c:v>
                  </c:pt>
                  <c:pt idx="3">
                    <c:v>3.6097091295560123E-2</c:v>
                  </c:pt>
                  <c:pt idx="4">
                    <c:v>1.6502525059315432E-2</c:v>
                  </c:pt>
                  <c:pt idx="5">
                    <c:v>2.0792626898334252E-2</c:v>
                  </c:pt>
                  <c:pt idx="6">
                    <c:v>5.7087651904768319E-2</c:v>
                  </c:pt>
                  <c:pt idx="7">
                    <c:v>1.09696551146029E-2</c:v>
                  </c:pt>
                  <c:pt idx="8">
                    <c:v>1.457166199626291E-2</c:v>
                  </c:pt>
                  <c:pt idx="9">
                    <c:v>3.0730007050655473E-2</c:v>
                  </c:pt>
                  <c:pt idx="10">
                    <c:v>1.3203534880225585E-2</c:v>
                  </c:pt>
                  <c:pt idx="11">
                    <c:v>3.7269290307168447E-2</c:v>
                  </c:pt>
                  <c:pt idx="12">
                    <c:v>3.0000000000000027E-3</c:v>
                  </c:pt>
                  <c:pt idx="13">
                    <c:v>1.4730919862656233E-2</c:v>
                  </c:pt>
                  <c:pt idx="14">
                    <c:v>3.9849717690342554E-2</c:v>
                  </c:pt>
                  <c:pt idx="15">
                    <c:v>5.5734489621179197E-2</c:v>
                  </c:pt>
                  <c:pt idx="16">
                    <c:v>5.7535496289971573E-2</c:v>
                  </c:pt>
                  <c:pt idx="17">
                    <c:v>6.5531163070201431E-2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Sheet2!$B$14:$S$14</c:f>
              <c:strCache>
                <c:ptCount val="18"/>
                <c:pt idx="0">
                  <c:v>control</c:v>
                </c:pt>
                <c:pt idx="1">
                  <c:v>bx5</c:v>
                </c:pt>
                <c:pt idx="2">
                  <c:v>bx2.5</c:v>
                </c:pt>
                <c:pt idx="3">
                  <c:v>aza5</c:v>
                </c:pt>
                <c:pt idx="4">
                  <c:v>aza2.5</c:v>
                </c:pt>
                <c:pt idx="5">
                  <c:v>plx5</c:v>
                </c:pt>
                <c:pt idx="6">
                  <c:v>plx2.5</c:v>
                </c:pt>
                <c:pt idx="7">
                  <c:v>pf5</c:v>
                </c:pt>
                <c:pt idx="8">
                  <c:v>pf2.5</c:v>
                </c:pt>
                <c:pt idx="9">
                  <c:v>ql5</c:v>
                </c:pt>
                <c:pt idx="10">
                  <c:v>ql2.5</c:v>
                </c:pt>
                <c:pt idx="11">
                  <c:v>as6 2.5</c:v>
                </c:pt>
                <c:pt idx="12">
                  <c:v>dab5</c:v>
                </c:pt>
                <c:pt idx="13">
                  <c:v>dab2.5</c:v>
                </c:pt>
                <c:pt idx="14">
                  <c:v>jnk5</c:v>
                </c:pt>
                <c:pt idx="15">
                  <c:v>jnk0,5</c:v>
                </c:pt>
                <c:pt idx="16">
                  <c:v>wa0,5</c:v>
                </c:pt>
                <c:pt idx="17">
                  <c:v>cgk0,5</c:v>
                </c:pt>
              </c:strCache>
            </c:strRef>
          </c:cat>
          <c:val>
            <c:numRef>
              <c:f>Sheet2!$B$15:$S$15</c:f>
              <c:numCache>
                <c:formatCode>General</c:formatCode>
                <c:ptCount val="18"/>
                <c:pt idx="0">
                  <c:v>0.89833333333333332</c:v>
                </c:pt>
                <c:pt idx="1">
                  <c:v>0.46933333333333332</c:v>
                </c:pt>
                <c:pt idx="2">
                  <c:v>0.64300000000000002</c:v>
                </c:pt>
                <c:pt idx="3">
                  <c:v>0.51</c:v>
                </c:pt>
                <c:pt idx="4">
                  <c:v>0.7493333333333333</c:v>
                </c:pt>
                <c:pt idx="5">
                  <c:v>0.21433333333333335</c:v>
                </c:pt>
                <c:pt idx="6">
                  <c:v>0.27</c:v>
                </c:pt>
                <c:pt idx="7">
                  <c:v>0.26633333333333337</c:v>
                </c:pt>
                <c:pt idx="8">
                  <c:v>0.33266666666666667</c:v>
                </c:pt>
                <c:pt idx="9">
                  <c:v>0.76133333333333342</c:v>
                </c:pt>
                <c:pt idx="10">
                  <c:v>0.87866666666666671</c:v>
                </c:pt>
                <c:pt idx="11">
                  <c:v>0.437</c:v>
                </c:pt>
                <c:pt idx="12">
                  <c:v>0.08</c:v>
                </c:pt>
                <c:pt idx="13">
                  <c:v>0.153</c:v>
                </c:pt>
                <c:pt idx="14">
                  <c:v>0.36900000000000005</c:v>
                </c:pt>
                <c:pt idx="15">
                  <c:v>0.73066666666666669</c:v>
                </c:pt>
                <c:pt idx="16">
                  <c:v>0.70133333333333336</c:v>
                </c:pt>
                <c:pt idx="17">
                  <c:v>0.7423333333333334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C35-4C58-8220-E7B73224CA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-27"/>
        <c:axId val="784898488"/>
        <c:axId val="784898808"/>
      </c:barChart>
      <c:catAx>
        <c:axId val="78489848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drug dosages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84898808"/>
        <c:crosses val="autoZero"/>
        <c:auto val="1"/>
        <c:lblAlgn val="ctr"/>
        <c:lblOffset val="100"/>
        <c:noMultiLvlLbl val="0"/>
      </c:catAx>
      <c:valAx>
        <c:axId val="7848988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84898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TAG/Protein 60,000 cells per well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FFFFFF">
                <a:lumMod val="50000"/>
              </a:srgbClr>
            </a:solidFill>
            <a:ln>
              <a:solidFill>
                <a:schemeClr val="tx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00"/>
              </a:solid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DDD-42A3-881E-0CC969AA0C31}"/>
              </c:ext>
            </c:extLst>
          </c:dPt>
          <c:dPt>
            <c:idx val="3"/>
            <c:invertIfNegative val="0"/>
            <c:bubble3D val="0"/>
            <c:spPr>
              <a:solidFill>
                <a:sysClr val="window" lastClr="FFFFFF">
                  <a:lumMod val="50000"/>
                </a:sysClr>
              </a:solid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DDD-42A3-881E-0CC969AA0C31}"/>
              </c:ext>
            </c:extLst>
          </c:dPt>
          <c:dPt>
            <c:idx val="6"/>
            <c:invertIfNegative val="0"/>
            <c:bubble3D val="0"/>
            <c:spPr>
              <a:solidFill>
                <a:srgbClr val="FFFFFF">
                  <a:lumMod val="50000"/>
                </a:srgbClr>
              </a:solid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DDD-42A3-881E-0CC969AA0C31}"/>
              </c:ext>
            </c:extLst>
          </c:dPt>
          <c:dPt>
            <c:idx val="9"/>
            <c:invertIfNegative val="0"/>
            <c:bubble3D val="0"/>
            <c:spPr>
              <a:solidFill>
                <a:srgbClr val="FFFFFF">
                  <a:lumMod val="50000"/>
                </a:srgbClr>
              </a:solidFill>
              <a:ln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FDDD-42A3-881E-0CC969AA0C31}"/>
              </c:ext>
            </c:extLst>
          </c:dPt>
          <c:errBars>
            <c:errBarType val="both"/>
            <c:errValType val="cust"/>
            <c:noEndCap val="0"/>
            <c:plus>
              <c:numRef>
                <c:f>'Results by plate'!$F$58:$H$58</c:f>
                <c:numCache>
                  <c:formatCode>General</c:formatCode>
                  <c:ptCount val="3"/>
                  <c:pt idx="0">
                    <c:v>5.9875091494086936</c:v>
                  </c:pt>
                  <c:pt idx="1">
                    <c:v>3.4640763054955226</c:v>
                  </c:pt>
                  <c:pt idx="2">
                    <c:v>9.701122691748866</c:v>
                  </c:pt>
                </c:numCache>
              </c:numRef>
            </c:plus>
            <c:minus>
              <c:numRef>
                <c:f>'Results by plate'!$F$58:$H$58</c:f>
                <c:numCache>
                  <c:formatCode>General</c:formatCode>
                  <c:ptCount val="3"/>
                  <c:pt idx="0">
                    <c:v>5.9875091494086936</c:v>
                  </c:pt>
                  <c:pt idx="1">
                    <c:v>3.4640763054955226</c:v>
                  </c:pt>
                  <c:pt idx="2">
                    <c:v>9.701122691748866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'Results by plate'!$F$48:$H$48</c:f>
              <c:strCache>
                <c:ptCount val="3"/>
                <c:pt idx="0">
                  <c:v>Control</c:v>
                </c:pt>
                <c:pt idx="1">
                  <c:v>BX 5 µM</c:v>
                </c:pt>
                <c:pt idx="2">
                  <c:v>BX 2.5 µM</c:v>
                </c:pt>
              </c:strCache>
            </c:strRef>
          </c:cat>
          <c:val>
            <c:numRef>
              <c:f>'Results by plate'!$F$57:$H$57</c:f>
              <c:numCache>
                <c:formatCode>General</c:formatCode>
                <c:ptCount val="3"/>
                <c:pt idx="0">
                  <c:v>100</c:v>
                </c:pt>
                <c:pt idx="1">
                  <c:v>54.562134550117179</c:v>
                </c:pt>
                <c:pt idx="2">
                  <c:v>69.503132685257938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DDD-42A3-881E-0CC969AA0C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-27"/>
        <c:axId val="546383096"/>
        <c:axId val="546387360"/>
      </c:barChart>
      <c:catAx>
        <c:axId val="5463830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46387360"/>
        <c:crosses val="autoZero"/>
        <c:auto val="1"/>
        <c:lblAlgn val="ctr"/>
        <c:lblOffset val="100"/>
        <c:noMultiLvlLbl val="0"/>
      </c:catAx>
      <c:valAx>
        <c:axId val="546387360"/>
        <c:scaling>
          <c:orientation val="minMax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TAG/Protein %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46383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rgbClr val="FFFFFF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0.71441</cdr:x>
      <cdr:y>0.52508</cdr:y>
    </cdr:from>
    <cdr:to>
      <cdr:x>0.77549</cdr:x>
      <cdr:y>0.65972</cdr:y>
    </cdr:to>
    <cdr:sp macro="" textlink="">
      <cdr:nvSpPr>
        <cdr:cNvPr id="2" name="文本框 11">
          <a:extLst xmlns:a="http://schemas.openxmlformats.org/drawingml/2006/main">
            <a:ext uri="{FF2B5EF4-FFF2-40B4-BE49-F238E27FC236}">
              <a16:creationId xmlns:a16="http://schemas.microsoft.com/office/drawing/2014/main" id="{51879CC5-B444-4583-89E2-B501925EC389}"/>
            </a:ext>
          </a:extLst>
        </cdr:cNvPr>
        <cdr:cNvSpPr txBox="1"/>
      </cdr:nvSpPr>
      <cdr:spPr>
        <a:xfrm xmlns:a="http://schemas.openxmlformats.org/drawingml/2006/main">
          <a:off x="3266279" y="1440404"/>
          <a:ext cx="279244" cy="369332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none" rtlCol="0">
          <a:spAutoFit/>
        </a:bodyPr>
        <a:lstStyle xmlns:a="http://schemas.openxmlformats.org/drawingml/2006/main">
          <a:defPPr>
            <a:defRPr lang="zh-CN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zh-CN" altLang="en-US" dirty="0">
              <a:solidFill>
                <a:srgbClr val="FF0000"/>
              </a:solidFill>
            </a:rPr>
            <a:t>*</a:t>
          </a:r>
        </a:p>
      </cdr:txBody>
    </cdr:sp>
  </cdr:relSizeAnchor>
</c:userShapes>
</file>

<file path=ppt/media/image1.png>
</file>

<file path=ppt/media/image2.png>
</file>

<file path=ppt/media/image3.tiff>
</file>

<file path=ppt/media/image4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EE3E9-6050-456A-961B-8A15A7D50A49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9D727-507C-4161-BE3A-A071833DDA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265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19D727-507C-4161-BE3A-A071833DDA9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347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14FC40-C9D7-41DE-A519-C4A00E6C1C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D6CB9DB-6670-47A5-989B-11ECBBE3D7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71B0D9-DF1E-4B98-A074-8BAB16027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833D-E71B-498F-AB7B-B367EA2B13C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7FB7DF-2929-499E-BF6B-9F4FBAA74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0D8C6E-4D3B-4C7A-AA81-ADFEA59DB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EF76-F55B-404B-8EDD-D1517FE60C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1896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5D566A-F018-4D38-A2D9-59BBBD60F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427EE58-1ACE-4E40-90D5-4B3E90DA8D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6A1683-D1EC-4D0B-A3BF-742D4D366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833D-E71B-498F-AB7B-B367EA2B13C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5A772B-F204-4F3E-8DE1-2FB47A6E0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8E3B56-3B40-447C-8CF5-24082C4B1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EF76-F55B-404B-8EDD-D1517FE60C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2506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01D69A1-E24F-4FAB-9B09-846ABCD120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32EB10F-68CF-4C00-8E57-8F136B83FB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3A65460-C7B2-4D47-B3E9-9CFC896A0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833D-E71B-498F-AB7B-B367EA2B13C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5A36C5-BE7B-4F63-99CC-08ED227F8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CC0C7BE-DC07-4163-B2CE-3FFEE56E3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EF76-F55B-404B-8EDD-D1517FE60C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8261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DCCC04-DFBB-406A-82B9-188D4D37F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A7A3D62-454C-4C6F-BE46-CE6B5375E0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D1A982-DFD5-454B-B104-D956C4D8D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833D-E71B-498F-AB7B-B367EA2B13C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378526-C785-4A08-9C71-D34D63335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F1CCF0-840B-4297-B273-E8C9F66D7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EF76-F55B-404B-8EDD-D1517FE60C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8989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3DACA7-346E-44CF-B10D-8387D83E8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BDEF27C-E420-4E49-A284-AA22EF6F0E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7394E3-3A73-49F7-9FD0-B7DF27C9F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833D-E71B-498F-AB7B-B367EA2B13C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13A49F-1724-4F87-8885-0E753D5C3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B66EB4-1467-4A9B-9F13-AD5DF060B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EF76-F55B-404B-8EDD-D1517FE60C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7907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57678B-0C27-4163-8FAE-214625131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C9BA4F-38CA-4CF3-BD7E-BA89C85A76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D2E7953-8F31-4276-9046-C3B722C1B6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C2ACD5C-3683-4128-B99E-F24B9CE05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833D-E71B-498F-AB7B-B367EA2B13C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E7F01B1-3385-417E-BCB5-495996573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051A3A1-22C1-41AD-AA57-A88C43555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EF76-F55B-404B-8EDD-D1517FE60C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7117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619F51-2B6B-4F3F-A2DC-EDB669A5F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EB80E12-9F69-457F-8B8C-8ACA03D2B4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994CB21-CFAE-47E8-907C-0426E988D3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D76FFA2-14E3-47A6-AEA5-FACE942BC1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F338035-BF3D-47DB-BA83-5794126A1D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B94EC7F-840D-4A55-8161-46C2BC34E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833D-E71B-498F-AB7B-B367EA2B13C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8E126FE-2F5C-4E25-A29D-0A6D5983A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0792573-22B9-4A60-A15D-4A2577817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EF76-F55B-404B-8EDD-D1517FE60C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078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B3AD17-D296-4C86-92D3-687E9EB6A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0FF8FFA-7550-4DCC-84E6-2E8E54522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833D-E71B-498F-AB7B-B367EA2B13C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1AD7606-EC4F-4527-9F11-03476EC8F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52E36C0-E546-4411-A9AD-6541ADB75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EF76-F55B-404B-8EDD-D1517FE60C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8395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88927BC-14B5-4A42-8672-2C55E3B85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833D-E71B-498F-AB7B-B367EA2B13C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C3B0C78-A836-418C-9363-FE0E2AE40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B5BACA9-0110-4292-964D-6B90B91C7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EF76-F55B-404B-8EDD-D1517FE60C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7632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F29DAD-C796-4E05-916A-A82624C38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CFE388-52CB-49D5-BB92-CCF95ABC7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D798617-F508-47E2-BF46-C6584A0C0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E46772F-A746-434B-BCA2-891E30EF1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833D-E71B-498F-AB7B-B367EA2B13C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CC026F7-DACE-4432-AFFE-EA33A96BE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88E34A9-0EA3-4196-8FE5-B8A2A98E1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EF76-F55B-404B-8EDD-D1517FE60C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9862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9ABB00-FD74-46BC-BC97-503792955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84574EA-971D-446C-8AB5-5A5AE901C2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5BC07AF-524A-4DDD-8139-75CA46705F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2DC0F9F-D4B6-4E34-B0E8-ACE3CB36D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833D-E71B-498F-AB7B-B367EA2B13C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A272276-0002-46B3-B39E-A5C4CAC0B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657F589-F3A8-4552-8986-DC9E3A338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EF76-F55B-404B-8EDD-D1517FE60C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845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CB63F64-662E-4810-855D-E98C9368B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815DF46-244B-4025-B334-4C65DDB651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54FA4B-5368-49B1-BDDC-3037DD071B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C4833D-E71B-498F-AB7B-B367EA2B13C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53C9A6-A068-4D90-9EA5-014154B7B5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8C9287-1FF0-46AA-B4E9-7B95B1CF8B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18EF76-F55B-404B-8EDD-D1517FE60C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6602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54BE0C-71FC-48BA-8EEC-087B2DD934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Drug repositioning of PKL in NAFLD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C3CE09E-68E7-4A71-9882-FB7164F1D3D1}"/>
              </a:ext>
            </a:extLst>
          </p:cNvPr>
          <p:cNvSpPr txBox="1"/>
          <p:nvPr/>
        </p:nvSpPr>
        <p:spPr>
          <a:xfrm>
            <a:off x="7969624" y="4616824"/>
            <a:ext cx="26821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Student: </a:t>
            </a:r>
            <a:r>
              <a:rPr lang="en-US" altLang="zh-CN" dirty="0" err="1"/>
              <a:t>Mengnan</a:t>
            </a:r>
            <a:r>
              <a:rPr lang="en-US" altLang="zh-CN" dirty="0"/>
              <a:t> Shi</a:t>
            </a:r>
          </a:p>
          <a:p>
            <a:r>
              <a:rPr lang="en-US" altLang="zh-CN" dirty="0"/>
              <a:t>Supervisor: Cheng Zhang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1390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B4FA803B-05EA-45F5-98B1-044DB0D4153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565597"/>
              </p:ext>
            </p:extLst>
          </p:nvPr>
        </p:nvGraphicFramePr>
        <p:xfrm>
          <a:off x="71436" y="1355101"/>
          <a:ext cx="6874328" cy="47842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1A27658D-132C-45F0-8418-679E379DBBFC}"/>
              </a:ext>
            </a:extLst>
          </p:cNvPr>
          <p:cNvSpPr txBox="1"/>
          <p:nvPr/>
        </p:nvSpPr>
        <p:spPr>
          <a:xfrm>
            <a:off x="814385" y="3012452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93AF932-AF96-4AC8-8754-04B186DA11E4}"/>
              </a:ext>
            </a:extLst>
          </p:cNvPr>
          <p:cNvSpPr txBox="1"/>
          <p:nvPr/>
        </p:nvSpPr>
        <p:spPr>
          <a:xfrm>
            <a:off x="2586034" y="4229322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3F22FDC-36EA-4819-9886-BAD339712248}"/>
              </a:ext>
            </a:extLst>
          </p:cNvPr>
          <p:cNvSpPr txBox="1"/>
          <p:nvPr/>
        </p:nvSpPr>
        <p:spPr>
          <a:xfrm>
            <a:off x="2243135" y="4044656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3E06A62-533F-41E9-B4A2-6B75A3F1109F}"/>
              </a:ext>
            </a:extLst>
          </p:cNvPr>
          <p:cNvSpPr txBox="1"/>
          <p:nvPr/>
        </p:nvSpPr>
        <p:spPr>
          <a:xfrm>
            <a:off x="1521956" y="4144566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0474F9A-71B6-4B89-8990-6B2E8256CA81}"/>
              </a:ext>
            </a:extLst>
          </p:cNvPr>
          <p:cNvSpPr txBox="1"/>
          <p:nvPr/>
        </p:nvSpPr>
        <p:spPr>
          <a:xfrm>
            <a:off x="1891241" y="4033770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3A5B88B-F434-4ABF-9A5C-CFA83975A783}"/>
              </a:ext>
            </a:extLst>
          </p:cNvPr>
          <p:cNvSpPr txBox="1"/>
          <p:nvPr/>
        </p:nvSpPr>
        <p:spPr>
          <a:xfrm>
            <a:off x="1168171" y="2582466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99D59A9-4FD5-462A-A82F-1136D4C05B9D}"/>
              </a:ext>
            </a:extLst>
          </p:cNvPr>
          <p:cNvSpPr txBox="1"/>
          <p:nvPr/>
        </p:nvSpPr>
        <p:spPr>
          <a:xfrm>
            <a:off x="3297157" y="2688211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B1EF496-980C-4861-9479-31D012256D1A}"/>
              </a:ext>
            </a:extLst>
          </p:cNvPr>
          <p:cNvSpPr txBox="1"/>
          <p:nvPr/>
        </p:nvSpPr>
        <p:spPr>
          <a:xfrm>
            <a:off x="2943344" y="2279605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18C8A1F-36C1-444B-BD90-E9463C9B3743}"/>
              </a:ext>
            </a:extLst>
          </p:cNvPr>
          <p:cNvSpPr txBox="1"/>
          <p:nvPr/>
        </p:nvSpPr>
        <p:spPr>
          <a:xfrm>
            <a:off x="6153828" y="3973508"/>
            <a:ext cx="220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E8734186-04DA-45CA-952C-489369263980}"/>
              </a:ext>
            </a:extLst>
          </p:cNvPr>
          <p:cNvSpPr txBox="1"/>
          <p:nvPr/>
        </p:nvSpPr>
        <p:spPr>
          <a:xfrm>
            <a:off x="5054934" y="4116179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63362659-06DE-4422-B323-D3ED1E2BDD05}"/>
              </a:ext>
            </a:extLst>
          </p:cNvPr>
          <p:cNvSpPr txBox="1"/>
          <p:nvPr/>
        </p:nvSpPr>
        <p:spPr>
          <a:xfrm>
            <a:off x="5423656" y="3197118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B52F7730-B38E-46E4-A4D6-828B1A6C3F8F}"/>
              </a:ext>
            </a:extLst>
          </p:cNvPr>
          <p:cNvSpPr txBox="1"/>
          <p:nvPr/>
        </p:nvSpPr>
        <p:spPr>
          <a:xfrm>
            <a:off x="4709575" y="4141845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graphicFrame>
        <p:nvGraphicFramePr>
          <p:cNvPr id="31" name="图表 30">
            <a:extLst>
              <a:ext uri="{FF2B5EF4-FFF2-40B4-BE49-F238E27FC236}">
                <a16:creationId xmlns:a16="http://schemas.microsoft.com/office/drawing/2014/main" id="{8C05DF19-1F2B-4EF4-BB25-5047CCC1219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4147579"/>
              </p:ext>
            </p:extLst>
          </p:nvPr>
        </p:nvGraphicFramePr>
        <p:xfrm>
          <a:off x="6906347" y="89037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3" name="图表 32">
            <a:extLst>
              <a:ext uri="{FF2B5EF4-FFF2-40B4-BE49-F238E27FC236}">
                <a16:creationId xmlns:a16="http://schemas.microsoft.com/office/drawing/2014/main" id="{78A078E0-DFEA-41F5-8852-98424422EB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5351100"/>
              </p:ext>
            </p:extLst>
          </p:nvPr>
        </p:nvGraphicFramePr>
        <p:xfrm>
          <a:off x="6966222" y="352236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5" name="文本框 34">
            <a:extLst>
              <a:ext uri="{FF2B5EF4-FFF2-40B4-BE49-F238E27FC236}">
                <a16:creationId xmlns:a16="http://schemas.microsoft.com/office/drawing/2014/main" id="{CF062D55-9F91-4044-92E2-26D7565810ED}"/>
              </a:ext>
            </a:extLst>
          </p:cNvPr>
          <p:cNvSpPr txBox="1"/>
          <p:nvPr/>
        </p:nvSpPr>
        <p:spPr>
          <a:xfrm>
            <a:off x="0" y="445226"/>
            <a:ext cx="4293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One-week steatosis lipids content level</a:t>
            </a:r>
            <a:endParaRPr lang="zh-CN" altLang="en-US" b="1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3E6247E-2602-43EA-A855-194A532EEE6C}"/>
              </a:ext>
            </a:extLst>
          </p:cNvPr>
          <p:cNvSpPr txBox="1"/>
          <p:nvPr/>
        </p:nvSpPr>
        <p:spPr>
          <a:xfrm>
            <a:off x="10390157" y="2179544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2D7D6689-969A-406F-9EB8-A58777C253A6}"/>
              </a:ext>
            </a:extLst>
          </p:cNvPr>
          <p:cNvSpPr txBox="1"/>
          <p:nvPr/>
        </p:nvSpPr>
        <p:spPr>
          <a:xfrm>
            <a:off x="10856691" y="1268668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A5023004-49D5-45CE-B645-4F8541F673A1}"/>
              </a:ext>
            </a:extLst>
          </p:cNvPr>
          <p:cNvSpPr txBox="1"/>
          <p:nvPr/>
        </p:nvSpPr>
        <p:spPr>
          <a:xfrm>
            <a:off x="7671220" y="2062805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87D9021C-FE67-4862-9612-25387B6B402C}"/>
              </a:ext>
            </a:extLst>
          </p:cNvPr>
          <p:cNvSpPr txBox="1"/>
          <p:nvPr/>
        </p:nvSpPr>
        <p:spPr>
          <a:xfrm>
            <a:off x="11071182" y="1353873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0D20B45-4855-4E2F-B299-D266769A49D4}"/>
              </a:ext>
            </a:extLst>
          </p:cNvPr>
          <p:cNvSpPr txBox="1"/>
          <p:nvPr/>
        </p:nvSpPr>
        <p:spPr>
          <a:xfrm>
            <a:off x="7431391" y="2077304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2318EDAE-A9AD-4C82-95B6-67AD26436E79}"/>
              </a:ext>
            </a:extLst>
          </p:cNvPr>
          <p:cNvSpPr txBox="1"/>
          <p:nvPr/>
        </p:nvSpPr>
        <p:spPr>
          <a:xfrm>
            <a:off x="8339946" y="2179544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2FCCC215-C69D-4B87-8B28-5F3C006E4235}"/>
              </a:ext>
            </a:extLst>
          </p:cNvPr>
          <p:cNvSpPr txBox="1"/>
          <p:nvPr/>
        </p:nvSpPr>
        <p:spPr>
          <a:xfrm>
            <a:off x="7714828" y="4367664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C8F07CCE-1195-48EA-BF17-D7F847FB3629}"/>
              </a:ext>
            </a:extLst>
          </p:cNvPr>
          <p:cNvSpPr txBox="1"/>
          <p:nvPr/>
        </p:nvSpPr>
        <p:spPr>
          <a:xfrm>
            <a:off x="8178488" y="4251795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90D8AD52-F2D2-482E-8BEF-9743F3293205}"/>
              </a:ext>
            </a:extLst>
          </p:cNvPr>
          <p:cNvSpPr txBox="1"/>
          <p:nvPr/>
        </p:nvSpPr>
        <p:spPr>
          <a:xfrm>
            <a:off x="7489845" y="4580236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70F88CC7-5FDF-4C0C-9714-9836C68A5023}"/>
              </a:ext>
            </a:extLst>
          </p:cNvPr>
          <p:cNvSpPr txBox="1"/>
          <p:nvPr/>
        </p:nvSpPr>
        <p:spPr>
          <a:xfrm>
            <a:off x="7939811" y="4539133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6A21BD6A-C5DE-410E-8E2B-19FABDAF9AEA}"/>
              </a:ext>
            </a:extLst>
          </p:cNvPr>
          <p:cNvSpPr txBox="1"/>
          <p:nvPr/>
        </p:nvSpPr>
        <p:spPr>
          <a:xfrm>
            <a:off x="8630437" y="4779272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80F81978-A7A3-4AA0-83FD-A66E28EFFD86}"/>
              </a:ext>
            </a:extLst>
          </p:cNvPr>
          <p:cNvSpPr txBox="1"/>
          <p:nvPr/>
        </p:nvSpPr>
        <p:spPr>
          <a:xfrm>
            <a:off x="8854688" y="4880739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039475CD-D6B8-4977-AE0C-7B385FE8969D}"/>
              </a:ext>
            </a:extLst>
          </p:cNvPr>
          <p:cNvSpPr txBox="1"/>
          <p:nvPr/>
        </p:nvSpPr>
        <p:spPr>
          <a:xfrm>
            <a:off x="8404722" y="4949568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FE4E9732-F5C0-4F48-9A41-ADEC4E0FD314}"/>
              </a:ext>
            </a:extLst>
          </p:cNvPr>
          <p:cNvSpPr txBox="1"/>
          <p:nvPr/>
        </p:nvSpPr>
        <p:spPr>
          <a:xfrm>
            <a:off x="9084236" y="4764902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FC20AA08-7E1E-4C8A-A0BC-7B3058F62790}"/>
              </a:ext>
            </a:extLst>
          </p:cNvPr>
          <p:cNvSpPr txBox="1"/>
          <p:nvPr/>
        </p:nvSpPr>
        <p:spPr>
          <a:xfrm>
            <a:off x="9783466" y="4607060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08FD4B94-55D1-4B7F-9FDB-FD4E2DB88764}"/>
              </a:ext>
            </a:extLst>
          </p:cNvPr>
          <p:cNvSpPr txBox="1"/>
          <p:nvPr/>
        </p:nvSpPr>
        <p:spPr>
          <a:xfrm>
            <a:off x="10446356" y="4723799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55BFAFBE-6BB8-4AE4-807F-7739A0380A27}"/>
              </a:ext>
            </a:extLst>
          </p:cNvPr>
          <p:cNvSpPr txBox="1"/>
          <p:nvPr/>
        </p:nvSpPr>
        <p:spPr>
          <a:xfrm>
            <a:off x="10212441" y="4996206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6F3160D8-6D57-4A87-9084-C65BA679EC10}"/>
              </a:ext>
            </a:extLst>
          </p:cNvPr>
          <p:cNvSpPr txBox="1"/>
          <p:nvPr/>
        </p:nvSpPr>
        <p:spPr>
          <a:xfrm>
            <a:off x="9986726" y="5134234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80BF9815-C31C-4D9A-84CD-2EAFABD130A5}"/>
              </a:ext>
            </a:extLst>
          </p:cNvPr>
          <p:cNvSpPr txBox="1"/>
          <p:nvPr/>
        </p:nvSpPr>
        <p:spPr>
          <a:xfrm>
            <a:off x="8575507" y="1921324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7309C7D3-2D73-4504-90A2-28FE054789EB}"/>
              </a:ext>
            </a:extLst>
          </p:cNvPr>
          <p:cNvSpPr txBox="1"/>
          <p:nvPr/>
        </p:nvSpPr>
        <p:spPr>
          <a:xfrm>
            <a:off x="8801643" y="2381199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DE20F50B-4A7A-421F-B1B0-918B1A9736D0}"/>
              </a:ext>
            </a:extLst>
          </p:cNvPr>
          <p:cNvSpPr txBox="1"/>
          <p:nvPr/>
        </p:nvSpPr>
        <p:spPr>
          <a:xfrm>
            <a:off x="9026577" y="2298209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198E6E9E-F16B-4653-AFA4-B2CC7D5F98D2}"/>
              </a:ext>
            </a:extLst>
          </p:cNvPr>
          <p:cNvSpPr txBox="1"/>
          <p:nvPr/>
        </p:nvSpPr>
        <p:spPr>
          <a:xfrm>
            <a:off x="9252456" y="1638000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02C8AA60-F5D5-4004-98C1-7EBD64CBE77C}"/>
              </a:ext>
            </a:extLst>
          </p:cNvPr>
          <p:cNvSpPr txBox="1"/>
          <p:nvPr/>
        </p:nvSpPr>
        <p:spPr>
          <a:xfrm>
            <a:off x="9703526" y="1934244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58AED37E-1BF9-4A24-81C6-2F124A370305}"/>
              </a:ext>
            </a:extLst>
          </p:cNvPr>
          <p:cNvSpPr txBox="1"/>
          <p:nvPr/>
        </p:nvSpPr>
        <p:spPr>
          <a:xfrm>
            <a:off x="9952794" y="2404848"/>
            <a:ext cx="219832" cy="374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1C6EB947-4AE0-4728-9E6E-FD5F1EA7338C}"/>
              </a:ext>
            </a:extLst>
          </p:cNvPr>
          <p:cNvSpPr txBox="1"/>
          <p:nvPr/>
        </p:nvSpPr>
        <p:spPr>
          <a:xfrm>
            <a:off x="9309851" y="4250117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graphicFrame>
        <p:nvGraphicFramePr>
          <p:cNvPr id="3" name="Chart 3">
            <a:extLst>
              <a:ext uri="{FF2B5EF4-FFF2-40B4-BE49-F238E27FC236}">
                <a16:creationId xmlns:a16="http://schemas.microsoft.com/office/drawing/2014/main" id="{00000000-0008-0000-0000-000004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0869167"/>
              </p:ext>
            </p:extLst>
          </p:nvPr>
        </p:nvGraphicFramePr>
        <p:xfrm>
          <a:off x="4690868" y="363958"/>
          <a:ext cx="1962150" cy="26365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89" name="文本框 88">
            <a:extLst>
              <a:ext uri="{FF2B5EF4-FFF2-40B4-BE49-F238E27FC236}">
                <a16:creationId xmlns:a16="http://schemas.microsoft.com/office/drawing/2014/main" id="{3DD4C02B-72BB-4C8A-B67A-6AA685B1CAB5}"/>
              </a:ext>
            </a:extLst>
          </p:cNvPr>
          <p:cNvSpPr txBox="1"/>
          <p:nvPr/>
        </p:nvSpPr>
        <p:spPr>
          <a:xfrm>
            <a:off x="5800042" y="1513988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500704AB-8FFB-4AD2-8E3D-0E1D4264ADF0}"/>
              </a:ext>
            </a:extLst>
          </p:cNvPr>
          <p:cNvSpPr txBox="1"/>
          <p:nvPr/>
        </p:nvSpPr>
        <p:spPr>
          <a:xfrm>
            <a:off x="6165002" y="1268668"/>
            <a:ext cx="279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2817889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81325E4-FE05-4DD0-BB94-70963E9DE303}"/>
              </a:ext>
            </a:extLst>
          </p:cNvPr>
          <p:cNvSpPr txBox="1"/>
          <p:nvPr/>
        </p:nvSpPr>
        <p:spPr>
          <a:xfrm>
            <a:off x="548640" y="497840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Flow chart</a:t>
            </a:r>
            <a:endParaRPr lang="zh-CN" altLang="en-US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578EDCC-3977-4365-938A-1FD62907C6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7172"/>
            <a:ext cx="12192000" cy="5865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139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1F29396-4F54-42DE-AD69-003CAE60F63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368" y="483870"/>
            <a:ext cx="5274310" cy="34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D0B0516-21AC-4AA6-B17E-1661B9D29B5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169" y="0"/>
            <a:ext cx="5274310" cy="527431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1792A62-5E0E-46EA-A16B-67312B8565F7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76370"/>
            <a:ext cx="7726568" cy="288163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1C2EEBD-D906-41CD-892D-FF15C95419CC}"/>
              </a:ext>
            </a:extLst>
          </p:cNvPr>
          <p:cNvSpPr txBox="1"/>
          <p:nvPr/>
        </p:nvSpPr>
        <p:spPr>
          <a:xfrm>
            <a:off x="95885" y="0"/>
            <a:ext cx="3796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Transcriptomic data analysis result</a:t>
            </a:r>
            <a:endParaRPr lang="zh-CN" altLang="en-US" b="1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BFD53BB-FB70-4B8F-851B-2AD5A652E3C4}"/>
              </a:ext>
            </a:extLst>
          </p:cNvPr>
          <p:cNvSpPr/>
          <p:nvPr/>
        </p:nvSpPr>
        <p:spPr>
          <a:xfrm>
            <a:off x="70830" y="3861832"/>
            <a:ext cx="725807" cy="49305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86CAC4B-998E-4E93-AB99-D9140D8DFE4C}"/>
              </a:ext>
            </a:extLst>
          </p:cNvPr>
          <p:cNvSpPr/>
          <p:nvPr/>
        </p:nvSpPr>
        <p:spPr>
          <a:xfrm>
            <a:off x="3729318" y="3976370"/>
            <a:ext cx="725807" cy="49305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74AB398-3C48-4E7A-B390-9F73362C4CDF}"/>
              </a:ext>
            </a:extLst>
          </p:cNvPr>
          <p:cNvSpPr txBox="1"/>
          <p:nvPr/>
        </p:nvSpPr>
        <p:spPr>
          <a:xfrm>
            <a:off x="95885" y="483870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CE9EAA6-189E-46E7-AD12-B2BC286EFE5B}"/>
              </a:ext>
            </a:extLst>
          </p:cNvPr>
          <p:cNvSpPr txBox="1"/>
          <p:nvPr/>
        </p:nvSpPr>
        <p:spPr>
          <a:xfrm>
            <a:off x="95885" y="4017377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1BFBD13-04BA-4F9F-81BA-88F535A329FF}"/>
              </a:ext>
            </a:extLst>
          </p:cNvPr>
          <p:cNvSpPr txBox="1"/>
          <p:nvPr/>
        </p:nvSpPr>
        <p:spPr>
          <a:xfrm>
            <a:off x="6742429" y="474905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1B48D80-4218-495B-A9A2-5AC2EE74CBD4}"/>
              </a:ext>
            </a:extLst>
          </p:cNvPr>
          <p:cNvSpPr txBox="1"/>
          <p:nvPr/>
        </p:nvSpPr>
        <p:spPr>
          <a:xfrm>
            <a:off x="7615014" y="5257562"/>
            <a:ext cx="473835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eriod"/>
            </a:pPr>
            <a:r>
              <a:rPr lang="en-US" altLang="zh-CN" sz="1400" dirty="0"/>
              <a:t>Correlation coefficient of RNA-seq data of PKL siRNA inhibited HepG2 and plasmid overlapped HepG2 (P-value &lt; 0.05)</a:t>
            </a:r>
          </a:p>
          <a:p>
            <a:pPr marL="342900" indent="-342900">
              <a:buAutoNum type="alphaUcPeriod"/>
            </a:pPr>
            <a:r>
              <a:rPr lang="en-US" altLang="zh-CN" sz="1400" dirty="0"/>
              <a:t>Hypergeometric test of overlapped PKL correlated genes (*P-value &lt; 0.05)</a:t>
            </a:r>
          </a:p>
          <a:p>
            <a:pPr marL="342900" indent="-342900">
              <a:buAutoNum type="alphaUcPeriod"/>
            </a:pPr>
            <a:r>
              <a:rPr lang="en-US" altLang="zh-CN" sz="1400" dirty="0"/>
              <a:t>Gene set enrichment analysis of  KEGG of 1712 PKL positively correlated genes. (P-value &lt; 0.05)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2195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D9802AC-6057-473A-8AF0-1566600B1AB3}"/>
              </a:ext>
            </a:extLst>
          </p:cNvPr>
          <p:cNvSpPr txBox="1"/>
          <p:nvPr/>
        </p:nvSpPr>
        <p:spPr>
          <a:xfrm>
            <a:off x="739887" y="527125"/>
            <a:ext cx="2170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Drug repositioning</a:t>
            </a:r>
            <a:endParaRPr lang="zh-CN" altLang="en-US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985B1F7-C654-4220-BF35-3405292A6DEC}"/>
              </a:ext>
            </a:extLst>
          </p:cNvPr>
          <p:cNvSpPr txBox="1"/>
          <p:nvPr/>
        </p:nvSpPr>
        <p:spPr>
          <a:xfrm>
            <a:off x="820569" y="5147022"/>
            <a:ext cx="97267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Top 13 drugs according to the correlation coefficient between drug treated differential expressed gene signatures and PKL correlation gene signatures.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dirty="0"/>
              <a:t>QL-XII-47 and Withaferin-A had a high correlation coefficient with non-PKL-expression cell lines as well, which means that the drug is not PKL-specific.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dirty="0"/>
              <a:t>Dabrafenib and WZ-3105 had a negative correlation between drug ranking and drug dosages, which means that lower drug dosage had higher drug ranking. The results did not conforms to biological laws.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E82CCAF-D506-460C-9343-6B83D8C6F2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96"/>
          <a:stretch/>
        </p:blipFill>
        <p:spPr>
          <a:xfrm>
            <a:off x="1482810" y="1053736"/>
            <a:ext cx="8552269" cy="3774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132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7F6ACE-8D57-45BB-ACD8-1DE7B434CC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biLevel thresh="75000"/>
          </a:blip>
          <a:srcRect r="35902" b="55376"/>
          <a:stretch/>
        </p:blipFill>
        <p:spPr>
          <a:xfrm>
            <a:off x="700881" y="968375"/>
            <a:ext cx="10540092" cy="510143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DBE157E-3BD4-47DD-ACD8-CE97B33BE7EC}"/>
              </a:ext>
            </a:extLst>
          </p:cNvPr>
          <p:cNvSpPr txBox="1"/>
          <p:nvPr/>
        </p:nvSpPr>
        <p:spPr>
          <a:xfrm>
            <a:off x="0" y="0"/>
            <a:ext cx="5074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PubMed literature review of the 13 drugs</a:t>
            </a:r>
          </a:p>
        </p:txBody>
      </p:sp>
    </p:spTree>
    <p:extLst>
      <p:ext uri="{BB962C8B-B14F-4D97-AF65-F5344CB8AC3E}">
        <p14:creationId xmlns:p14="http://schemas.microsoft.com/office/powerpoint/2010/main" val="2663938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75185C1-5776-4517-9EB9-0DA4FC89F2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75000"/>
          </a:blip>
          <a:srcRect t="44490" r="35902" b="1191"/>
          <a:stretch/>
        </p:blipFill>
        <p:spPr>
          <a:xfrm>
            <a:off x="544206" y="476737"/>
            <a:ext cx="10540092" cy="6209711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D9692B9A-D180-4100-A80F-C63B491E42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75000"/>
          </a:blip>
          <a:srcRect r="35902" b="96679"/>
          <a:stretch/>
        </p:blipFill>
        <p:spPr>
          <a:xfrm>
            <a:off x="544206" y="97079"/>
            <a:ext cx="10540092" cy="379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673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表 2">
            <a:extLst>
              <a:ext uri="{FF2B5EF4-FFF2-40B4-BE49-F238E27FC236}">
                <a16:creationId xmlns:a16="http://schemas.microsoft.com/office/drawing/2014/main" id="{64D576F8-5784-4A47-8892-25E510D0491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71018599"/>
              </p:ext>
            </p:extLst>
          </p:nvPr>
        </p:nvGraphicFramePr>
        <p:xfrm>
          <a:off x="1390374" y="3933949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143D1533-C106-4AEF-AD8D-A04F81123BC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8121106"/>
              </p:ext>
            </p:extLst>
          </p:nvPr>
        </p:nvGraphicFramePr>
        <p:xfrm>
          <a:off x="6531661" y="3908782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875C1845-A08B-47C2-8AFE-43AA2710303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9503878"/>
              </p:ext>
            </p:extLst>
          </p:nvPr>
        </p:nvGraphicFramePr>
        <p:xfrm>
          <a:off x="1351754" y="920019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733B8638-5385-4496-91FF-5468A379B987}"/>
              </a:ext>
            </a:extLst>
          </p:cNvPr>
          <p:cNvSpPr txBox="1"/>
          <p:nvPr/>
        </p:nvSpPr>
        <p:spPr>
          <a:xfrm>
            <a:off x="2418757" y="5510168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30C04FE-6198-4791-A51C-65A65E275A6E}"/>
              </a:ext>
            </a:extLst>
          </p:cNvPr>
          <p:cNvSpPr txBox="1"/>
          <p:nvPr/>
        </p:nvSpPr>
        <p:spPr>
          <a:xfrm>
            <a:off x="2754037" y="4965378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21137CD-3471-4639-927F-E52B9C0CE9B9}"/>
              </a:ext>
            </a:extLst>
          </p:cNvPr>
          <p:cNvSpPr txBox="1"/>
          <p:nvPr/>
        </p:nvSpPr>
        <p:spPr>
          <a:xfrm>
            <a:off x="3104557" y="4567828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82315A0-044E-46CD-8AA2-86B54E3BECE2}"/>
              </a:ext>
            </a:extLst>
          </p:cNvPr>
          <p:cNvSpPr txBox="1"/>
          <p:nvPr/>
        </p:nvSpPr>
        <p:spPr>
          <a:xfrm>
            <a:off x="3439837" y="4982793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FA9B1B-E6F4-4669-B813-EC1F87E651A1}"/>
              </a:ext>
            </a:extLst>
          </p:cNvPr>
          <p:cNvSpPr txBox="1"/>
          <p:nvPr/>
        </p:nvSpPr>
        <p:spPr>
          <a:xfrm>
            <a:off x="4133257" y="4847836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9BCCFD5-7C92-4154-A745-4FFAD1A42BA6}"/>
              </a:ext>
            </a:extLst>
          </p:cNvPr>
          <p:cNvSpPr txBox="1"/>
          <p:nvPr/>
        </p:nvSpPr>
        <p:spPr>
          <a:xfrm>
            <a:off x="4483777" y="5064435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FB62005-74CE-440B-A58D-2ADB0E761C5C}"/>
              </a:ext>
            </a:extLst>
          </p:cNvPr>
          <p:cNvSpPr txBox="1"/>
          <p:nvPr/>
        </p:nvSpPr>
        <p:spPr>
          <a:xfrm>
            <a:off x="4834297" y="5476611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11C6803-7284-4130-AD6A-B964C65DE163}"/>
              </a:ext>
            </a:extLst>
          </p:cNvPr>
          <p:cNvSpPr txBox="1"/>
          <p:nvPr/>
        </p:nvSpPr>
        <p:spPr>
          <a:xfrm>
            <a:off x="5177197" y="4540333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9DC8F991-5B7E-426F-A57D-4EB38EF1A129}"/>
              </a:ext>
            </a:extLst>
          </p:cNvPr>
          <p:cNvSpPr txBox="1"/>
          <p:nvPr/>
        </p:nvSpPr>
        <p:spPr>
          <a:xfrm>
            <a:off x="7544804" y="5383307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F235664-715F-40D6-ABB1-6C8C7A5E5E2A}"/>
              </a:ext>
            </a:extLst>
          </p:cNvPr>
          <p:cNvSpPr txBox="1"/>
          <p:nvPr/>
        </p:nvSpPr>
        <p:spPr>
          <a:xfrm>
            <a:off x="7887704" y="4955247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7265A2DB-AD5E-401B-9E7B-167E9C981E3B}"/>
              </a:ext>
            </a:extLst>
          </p:cNvPr>
          <p:cNvSpPr txBox="1"/>
          <p:nvPr/>
        </p:nvSpPr>
        <p:spPr>
          <a:xfrm>
            <a:off x="8589061" y="5228228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C58B9A70-D239-4E1D-85B6-970679E47792}"/>
              </a:ext>
            </a:extLst>
          </p:cNvPr>
          <p:cNvSpPr txBox="1"/>
          <p:nvPr/>
        </p:nvSpPr>
        <p:spPr>
          <a:xfrm>
            <a:off x="9970494" y="5397207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E8D81578-2B2A-47E8-BF57-BFD9E22AF715}"/>
              </a:ext>
            </a:extLst>
          </p:cNvPr>
          <p:cNvSpPr txBox="1"/>
          <p:nvPr/>
        </p:nvSpPr>
        <p:spPr>
          <a:xfrm>
            <a:off x="9625698" y="4985836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5F74F0F4-F36B-4856-88E8-241B16741476}"/>
              </a:ext>
            </a:extLst>
          </p:cNvPr>
          <p:cNvSpPr txBox="1"/>
          <p:nvPr/>
        </p:nvSpPr>
        <p:spPr>
          <a:xfrm>
            <a:off x="10312604" y="4920749"/>
            <a:ext cx="205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2ECFD789-E5ED-428E-BDE6-BC88182C3682}"/>
              </a:ext>
            </a:extLst>
          </p:cNvPr>
          <p:cNvSpPr txBox="1"/>
          <p:nvPr/>
        </p:nvSpPr>
        <p:spPr>
          <a:xfrm>
            <a:off x="2365417" y="2114227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CE4F5CB8-359E-4B12-A818-C3FC874F2A50}"/>
              </a:ext>
            </a:extLst>
          </p:cNvPr>
          <p:cNvSpPr txBox="1"/>
          <p:nvPr/>
        </p:nvSpPr>
        <p:spPr>
          <a:xfrm>
            <a:off x="3404267" y="2172400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8C2D191-9538-4695-ADE0-54656BBA9237}"/>
              </a:ext>
            </a:extLst>
          </p:cNvPr>
          <p:cNvSpPr txBox="1"/>
          <p:nvPr/>
        </p:nvSpPr>
        <p:spPr>
          <a:xfrm>
            <a:off x="2718942" y="2107892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6B110267-2815-4276-81A3-1D29671FF3A6}"/>
              </a:ext>
            </a:extLst>
          </p:cNvPr>
          <p:cNvSpPr txBox="1"/>
          <p:nvPr/>
        </p:nvSpPr>
        <p:spPr>
          <a:xfrm>
            <a:off x="4795535" y="2202065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C90A88F3-90A1-4182-AAAE-C097282EE89A}"/>
              </a:ext>
            </a:extLst>
          </p:cNvPr>
          <p:cNvSpPr txBox="1"/>
          <p:nvPr/>
        </p:nvSpPr>
        <p:spPr>
          <a:xfrm>
            <a:off x="4107240" y="1946442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B27297C3-D9C7-47F7-823B-004308CB16E2}"/>
              </a:ext>
            </a:extLst>
          </p:cNvPr>
          <p:cNvSpPr txBox="1"/>
          <p:nvPr/>
        </p:nvSpPr>
        <p:spPr>
          <a:xfrm>
            <a:off x="1601873" y="906666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C0E4D704-740F-4BEE-9BD9-23D295320DA0}"/>
              </a:ext>
            </a:extLst>
          </p:cNvPr>
          <p:cNvSpPr txBox="1"/>
          <p:nvPr/>
        </p:nvSpPr>
        <p:spPr>
          <a:xfrm>
            <a:off x="1601873" y="3649866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B90C3DC0-FDCB-476F-864D-1BD8FF61BDC7}"/>
              </a:ext>
            </a:extLst>
          </p:cNvPr>
          <p:cNvSpPr txBox="1"/>
          <p:nvPr/>
        </p:nvSpPr>
        <p:spPr>
          <a:xfrm>
            <a:off x="6493561" y="364986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43F7E896-B6C0-484D-B944-216CB2A2AEEF}"/>
              </a:ext>
            </a:extLst>
          </p:cNvPr>
          <p:cNvSpPr txBox="1"/>
          <p:nvPr/>
        </p:nvSpPr>
        <p:spPr>
          <a:xfrm>
            <a:off x="5507475" y="4714503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98ADDFAE-AA46-4042-81F5-179EECA22CB0}"/>
              </a:ext>
            </a:extLst>
          </p:cNvPr>
          <p:cNvSpPr txBox="1"/>
          <p:nvPr/>
        </p:nvSpPr>
        <p:spPr>
          <a:xfrm>
            <a:off x="8931961" y="4985836"/>
            <a:ext cx="205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9F69FACD-AB71-4990-A408-CF1DBE76C4A6}"/>
              </a:ext>
            </a:extLst>
          </p:cNvPr>
          <p:cNvSpPr txBox="1"/>
          <p:nvPr/>
        </p:nvSpPr>
        <p:spPr>
          <a:xfrm>
            <a:off x="9270736" y="4823027"/>
            <a:ext cx="205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A773051A-D613-4B43-B8D7-4D5F064C5F2A}"/>
              </a:ext>
            </a:extLst>
          </p:cNvPr>
          <p:cNvSpPr txBox="1"/>
          <p:nvPr/>
        </p:nvSpPr>
        <p:spPr>
          <a:xfrm>
            <a:off x="788565" y="486561"/>
            <a:ext cx="1814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Protein content</a:t>
            </a:r>
            <a:endParaRPr lang="zh-CN" altLang="en-US" b="1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774EC88C-B14B-4571-8151-F5EDED5DDFFF}"/>
              </a:ext>
            </a:extLst>
          </p:cNvPr>
          <p:cNvSpPr txBox="1"/>
          <p:nvPr/>
        </p:nvSpPr>
        <p:spPr>
          <a:xfrm>
            <a:off x="3755753" y="2039787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</a:rPr>
              <a:t>*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8423B6BE-AD36-4678-AA38-AD9931B8C5F5}"/>
              </a:ext>
            </a:extLst>
          </p:cNvPr>
          <p:cNvSpPr txBox="1"/>
          <p:nvPr/>
        </p:nvSpPr>
        <p:spPr>
          <a:xfrm>
            <a:off x="6268248" y="1017998"/>
            <a:ext cx="51732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dirty="0"/>
              <a:t>WT HepG2: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400" dirty="0"/>
              <a:t>6 of 10 drugs decreased PKL content after two-day treatment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dirty="0"/>
              <a:t>Steatosis modeling HepG2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400" dirty="0"/>
              <a:t>9 of 10 drugs decreased PKL content after one-week treatment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400" dirty="0"/>
              <a:t>8 of 10 drugs decreased FASN content after one-week treatment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dirty="0"/>
              <a:t>5 drugs showed positive results in all three assays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400" b="1" dirty="0"/>
              <a:t>BX-912, JNK-IN-5A</a:t>
            </a:r>
            <a:r>
              <a:rPr lang="en-US" altLang="zh-CN" sz="1400" dirty="0"/>
              <a:t>, PLX-4720, Azacitidine, AS-601245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636699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文本框 32">
            <a:extLst>
              <a:ext uri="{FF2B5EF4-FFF2-40B4-BE49-F238E27FC236}">
                <a16:creationId xmlns:a16="http://schemas.microsoft.com/office/drawing/2014/main" id="{4DEDF48C-AE4D-493C-8B19-7F9EBECA8EAE}"/>
              </a:ext>
            </a:extLst>
          </p:cNvPr>
          <p:cNvSpPr txBox="1"/>
          <p:nvPr/>
        </p:nvSpPr>
        <p:spPr>
          <a:xfrm>
            <a:off x="515815" y="382954"/>
            <a:ext cx="3550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One-week steatosis cell viability</a:t>
            </a:r>
            <a:endParaRPr lang="zh-CN" altLang="en-US" b="1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603F5B9-0B2E-4E13-BC13-E217DFD2D3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66"/>
          <a:stretch/>
        </p:blipFill>
        <p:spPr>
          <a:xfrm>
            <a:off x="1378663" y="1792721"/>
            <a:ext cx="9144792" cy="264381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0FE649F2-8F2A-4991-A8B9-6D7013E3F7A2}"/>
              </a:ext>
            </a:extLst>
          </p:cNvPr>
          <p:cNvSpPr txBox="1"/>
          <p:nvPr/>
        </p:nvSpPr>
        <p:spPr>
          <a:xfrm>
            <a:off x="1378663" y="4546244"/>
            <a:ext cx="3002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9 drugs reduced cell viability</a:t>
            </a:r>
          </a:p>
        </p:txBody>
      </p:sp>
    </p:spTree>
    <p:extLst>
      <p:ext uri="{BB962C8B-B14F-4D97-AF65-F5344CB8AC3E}">
        <p14:creationId xmlns:p14="http://schemas.microsoft.com/office/powerpoint/2010/main" val="1945202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DE4A4B5E-03EC-48F8-899C-9608321A14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0300786"/>
              </p:ext>
            </p:extLst>
          </p:nvPr>
        </p:nvGraphicFramePr>
        <p:xfrm>
          <a:off x="838200" y="1690688"/>
          <a:ext cx="6212263" cy="34590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11877">
                  <a:extLst>
                    <a:ext uri="{9D8B030D-6E8A-4147-A177-3AD203B41FA5}">
                      <a16:colId xmlns:a16="http://schemas.microsoft.com/office/drawing/2014/main" val="2775239953"/>
                    </a:ext>
                  </a:extLst>
                </a:gridCol>
                <a:gridCol w="1411877">
                  <a:extLst>
                    <a:ext uri="{9D8B030D-6E8A-4147-A177-3AD203B41FA5}">
                      <a16:colId xmlns:a16="http://schemas.microsoft.com/office/drawing/2014/main" val="1339471209"/>
                    </a:ext>
                  </a:extLst>
                </a:gridCol>
                <a:gridCol w="1129503">
                  <a:extLst>
                    <a:ext uri="{9D8B030D-6E8A-4147-A177-3AD203B41FA5}">
                      <a16:colId xmlns:a16="http://schemas.microsoft.com/office/drawing/2014/main" val="3072550417"/>
                    </a:ext>
                  </a:extLst>
                </a:gridCol>
                <a:gridCol w="1129503">
                  <a:extLst>
                    <a:ext uri="{9D8B030D-6E8A-4147-A177-3AD203B41FA5}">
                      <a16:colId xmlns:a16="http://schemas.microsoft.com/office/drawing/2014/main" val="397155962"/>
                    </a:ext>
                  </a:extLst>
                </a:gridCol>
                <a:gridCol w="1129503">
                  <a:extLst>
                    <a:ext uri="{9D8B030D-6E8A-4147-A177-3AD203B41FA5}">
                      <a16:colId xmlns:a16="http://schemas.microsoft.com/office/drawing/2014/main" val="69618017"/>
                    </a:ext>
                  </a:extLst>
                </a:gridCol>
              </a:tblGrid>
              <a:tr h="288255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>
                          <a:effectLst/>
                        </a:rPr>
                        <a:t>　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WT HepG2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Steatosis modeling HepG2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3859702"/>
                  </a:ext>
                </a:extLst>
              </a:tr>
              <a:tr h="288255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>
                          <a:effectLst/>
                        </a:rPr>
                        <a:t>　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PKL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PKL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FASN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Cell viability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3964907"/>
                  </a:ext>
                </a:extLst>
              </a:tr>
              <a:tr h="28825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 u="none" strike="noStrike" dirty="0">
                          <a:effectLst/>
                        </a:rPr>
                        <a:t>BX-912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>
                          <a:effectLst/>
                        </a:rPr>
                        <a:t>√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62264326"/>
                  </a:ext>
                </a:extLst>
              </a:tr>
              <a:tr h="28825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 u="none" strike="noStrike" dirty="0">
                          <a:effectLst/>
                        </a:rPr>
                        <a:t>PLX-4720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254623089"/>
                  </a:ext>
                </a:extLst>
              </a:tr>
              <a:tr h="28825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u="none" strike="noStrike" dirty="0">
                          <a:effectLst/>
                        </a:rPr>
                        <a:t>QL-XII-47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u="none" strike="noStrike">
                          <a:effectLst/>
                        </a:rPr>
                        <a:t>×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u="none" strike="noStrike" dirty="0">
                          <a:effectLst/>
                        </a:rPr>
                        <a:t>×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u="none" strike="noStrike" dirty="0">
                          <a:effectLst/>
                        </a:rPr>
                        <a:t>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+mn-ea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33732174"/>
                  </a:ext>
                </a:extLst>
              </a:tr>
              <a:tr h="28825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0" u="none" strike="noStrike" dirty="0">
                          <a:effectLst/>
                        </a:rPr>
                        <a:t>Azacitidine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>
                          <a:effectLst/>
                        </a:rPr>
                        <a:t>√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×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07170836"/>
                  </a:ext>
                </a:extLst>
              </a:tr>
              <a:tr h="28825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u="none" strike="noStrike" dirty="0">
                          <a:effectLst/>
                        </a:rPr>
                        <a:t>CGK-733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>
                          <a:effectLst/>
                        </a:rPr>
                        <a:t>√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u="none" strike="noStrike">
                          <a:effectLst/>
                        </a:rPr>
                        <a:t>×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463271903"/>
                  </a:ext>
                </a:extLst>
              </a:tr>
              <a:tr h="28825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 u="none" strike="noStrike" dirty="0">
                          <a:effectLst/>
                        </a:rPr>
                        <a:t>AS-601245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>
                          <a:effectLst/>
                        </a:rPr>
                        <a:t>√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30118374"/>
                  </a:ext>
                </a:extLst>
              </a:tr>
              <a:tr h="28825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u="none" strike="noStrike" dirty="0">
                          <a:effectLst/>
                        </a:rPr>
                        <a:t>PF-477736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u="none" strike="noStrike">
                          <a:effectLst/>
                        </a:rPr>
                        <a:t>×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>
                          <a:effectLst/>
                        </a:rPr>
                        <a:t>√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5443001"/>
                  </a:ext>
                </a:extLst>
              </a:tr>
              <a:tr h="28825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 u="none" strike="noStrike" dirty="0">
                          <a:effectLst/>
                        </a:rPr>
                        <a:t>JNK-IN-5A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>
                          <a:effectLst/>
                        </a:rPr>
                        <a:t>√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>
                          <a:effectLst/>
                        </a:rPr>
                        <a:t>√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82388317"/>
                  </a:ext>
                </a:extLst>
              </a:tr>
              <a:tr h="28825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u="none" strike="noStrike" dirty="0">
                          <a:effectLst/>
                        </a:rPr>
                        <a:t>Dabrafenib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u="none" strike="noStrike">
                          <a:effectLst/>
                        </a:rPr>
                        <a:t>×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>
                          <a:effectLst/>
                        </a:rPr>
                        <a:t>√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√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201743353"/>
                  </a:ext>
                </a:extLst>
              </a:tr>
              <a:tr h="28825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u="none" strike="noStrike" dirty="0">
                          <a:effectLst/>
                        </a:rPr>
                        <a:t>Withaferin-a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u="none" strike="noStrike">
                          <a:effectLst/>
                        </a:rPr>
                        <a:t>×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>
                          <a:effectLst/>
                        </a:rPr>
                        <a:t>√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u="none" strike="noStrike" dirty="0">
                          <a:effectLst/>
                        </a:rPr>
                        <a:t>×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√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969485281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C805B550-5028-4E0E-8E44-232F803A4764}"/>
              </a:ext>
            </a:extLst>
          </p:cNvPr>
          <p:cNvSpPr txBox="1"/>
          <p:nvPr/>
        </p:nvSpPr>
        <p:spPr>
          <a:xfrm>
            <a:off x="838200" y="5551714"/>
            <a:ext cx="4628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/>
              <a:t>BX-912, JNK-IN-5A, PLX-4720, AS-601245 have the potential to manage NAFLD.</a:t>
            </a: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6CA3C4CE-1735-468A-8C5A-1C98B0000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07866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849</TotalTime>
  <Words>431</Words>
  <Application>Microsoft Office PowerPoint</Application>
  <PresentationFormat>宽屏</PresentationFormat>
  <Paragraphs>171</Paragraphs>
  <Slides>10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等线</vt:lpstr>
      <vt:lpstr>等线 Light</vt:lpstr>
      <vt:lpstr>Arial</vt:lpstr>
      <vt:lpstr>Calibri</vt:lpstr>
      <vt:lpstr>Office 主题​​</vt:lpstr>
      <vt:lpstr>Drug repositioning of PKL in NAFLD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Summary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MN Shi</dc:creator>
  <cp:lastModifiedBy>MN Shi</cp:lastModifiedBy>
  <cp:revision>35</cp:revision>
  <dcterms:created xsi:type="dcterms:W3CDTF">2020-10-08T15:19:19Z</dcterms:created>
  <dcterms:modified xsi:type="dcterms:W3CDTF">2020-10-14T13:36:02Z</dcterms:modified>
</cp:coreProperties>
</file>

<file path=docProps/thumbnail.jpeg>
</file>